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79" r:id="rId2"/>
  </p:sldMasterIdLst>
  <p:sldIdLst>
    <p:sldId id="264" r:id="rId3"/>
    <p:sldId id="265" r:id="rId4"/>
    <p:sldId id="261" r:id="rId5"/>
    <p:sldId id="256" r:id="rId6"/>
    <p:sldId id="257" r:id="rId7"/>
    <p:sldId id="266" r:id="rId8"/>
    <p:sldId id="267" r:id="rId9"/>
    <p:sldId id="262" r:id="rId10"/>
    <p:sldId id="268" r:id="rId11"/>
    <p:sldId id="258" r:id="rId12"/>
    <p:sldId id="260" r:id="rId13"/>
    <p:sldId id="263"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95" autoAdjust="0"/>
    <p:restoredTop sz="94660"/>
  </p:normalViewPr>
  <p:slideViewPr>
    <p:cSldViewPr snapToGrid="0">
      <p:cViewPr varScale="1">
        <p:scale>
          <a:sx n="115" d="100"/>
          <a:sy n="115" d="100"/>
        </p:scale>
        <p:origin x="96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7773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961115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507864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8067579-C906-479B-A63A-BE7CB8DF732C}" type="slidenum">
              <a:rPr kumimoji="1" lang="ja-JP" altLang="en-US" smtClean="0"/>
              <a:t>‹#›</a:t>
            </a:fld>
            <a:endParaRPr kumimoji="1" lang="ja-JP" alt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3169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55060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8067579-C906-479B-A63A-BE7CB8DF732C}" type="slidenum">
              <a:rPr kumimoji="1" lang="ja-JP" altLang="en-US" smtClean="0"/>
              <a:t>‹#›</a:t>
            </a:fld>
            <a:endParaRPr kumimoji="1" lang="ja-JP" alt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318889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171077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275419680"/>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965041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30461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dirty="0"/>
          </a:p>
        </p:txBody>
      </p:sp>
      <p:sp>
        <p:nvSpPr>
          <p:cNvPr id="7" name="Slide Number Placeholder 6"/>
          <p:cNvSpPr>
            <a:spLocks noGrp="1"/>
          </p:cNvSpPr>
          <p:nvPr>
            <p:ph type="sldNum" sz="quarter" idx="12"/>
          </p:nvPr>
        </p:nvSpPr>
        <p:spPr>
          <a:xfrm>
            <a:off x="5691014" y="6375679"/>
            <a:ext cx="1232456" cy="345796"/>
          </a:xfrm>
        </p:spPr>
        <p:txBody>
          <a:bodyPr/>
          <a:lstStyle/>
          <a:p>
            <a:fld id="{A8067579-C906-479B-A63A-BE7CB8DF732C}" type="slidenum">
              <a:rPr kumimoji="1" lang="ja-JP" altLang="en-US" smtClean="0"/>
              <a:t>‹#›</a:t>
            </a:fld>
            <a:endParaRPr kumimoji="1" lang="ja-JP" alt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7936570"/>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73903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a:xfrm>
            <a:off x="2103621" y="6375679"/>
            <a:ext cx="3482178" cy="345796"/>
          </a:xfrm>
        </p:spPr>
        <p:txBody>
          <a:bodyPr/>
          <a:lstStyle/>
          <a:p>
            <a:endParaRPr kumimoji="1" lang="ja-JP" altLang="en-US" dirty="0"/>
          </a:p>
        </p:txBody>
      </p:sp>
      <p:sp>
        <p:nvSpPr>
          <p:cNvPr id="7" name="Slide Number Placeholder 6"/>
          <p:cNvSpPr>
            <a:spLocks noGrp="1"/>
          </p:cNvSpPr>
          <p:nvPr>
            <p:ph type="sldNum" sz="quarter" idx="12"/>
          </p:nvPr>
        </p:nvSpPr>
        <p:spPr>
          <a:xfrm>
            <a:off x="5687568" y="6375679"/>
            <a:ext cx="1234440" cy="345796"/>
          </a:xfrm>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220864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3019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231154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034542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462959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3802010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1013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3" name="Footer Placeholder 2"/>
          <p:cNvSpPr>
            <a:spLocks noGrp="1"/>
          </p:cNvSpPr>
          <p:nvPr>
            <p:ph type="ftr" sz="quarter" idx="11"/>
          </p:nvPr>
        </p:nvSpPr>
        <p:spPr/>
        <p:txBody>
          <a:bodyPr/>
          <a:lstStyle/>
          <a:p>
            <a:endParaRPr kumimoji="1" lang="ja-JP" altLang="en-US" dirty="0"/>
          </a:p>
        </p:txBody>
      </p:sp>
      <p:sp>
        <p:nvSpPr>
          <p:cNvPr id="4" name="Slide Number Placeholder 3"/>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720067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3132550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1EDB2B3B-8287-448D-B535-3B782DCC8B18}" type="datetimeFigureOut">
              <a:rPr kumimoji="1" lang="ja-JP" altLang="en-US" smtClean="0"/>
              <a:t>2020/10/26</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327646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A8067579-C906-479B-A63A-BE7CB8DF732C}" type="slidenum">
              <a:rPr kumimoji="1" lang="ja-JP" altLang="en-US" smtClean="0"/>
              <a:t>‹#›</a:t>
            </a:fld>
            <a:endParaRPr kumimoji="1" lang="ja-JP" altLang="en-US" dirty="0"/>
          </a:p>
        </p:txBody>
      </p:sp>
    </p:spTree>
    <p:extLst>
      <p:ext uri="{BB962C8B-B14F-4D97-AF65-F5344CB8AC3E}">
        <p14:creationId xmlns:p14="http://schemas.microsoft.com/office/powerpoint/2010/main" val="1696423156"/>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EDB2B3B-8287-448D-B535-3B782DCC8B18}" type="datetimeFigureOut">
              <a:rPr kumimoji="1" lang="ja-JP" altLang="en-US" smtClean="0"/>
              <a:t>2020/10/26</a:t>
            </a:fld>
            <a:endParaRPr kumimoji="1" lang="ja-JP" alt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8067579-C906-479B-A63A-BE7CB8DF732C}" type="slidenum">
              <a:rPr kumimoji="1" lang="ja-JP" altLang="en-US" smtClean="0"/>
              <a:t>‹#›</a:t>
            </a:fld>
            <a:endParaRPr kumimoji="1" lang="ja-JP" alt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89607172"/>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20181;&#27096;&#26360;xlsx.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1660" y="623098"/>
            <a:ext cx="8825658" cy="3329581"/>
          </a:xfrm>
        </p:spPr>
        <p:txBody>
          <a:bodyPr/>
          <a:lstStyle/>
          <a:p>
            <a:pPr algn="ctr"/>
            <a:r>
              <a:rPr kumimoji="1" lang="ja-JP" altLang="en-US" dirty="0" smtClean="0"/>
              <a:t>企画書</a:t>
            </a:r>
            <a:endParaRPr kumimoji="1" lang="ja-JP" altLang="en-US" dirty="0"/>
          </a:p>
        </p:txBody>
      </p:sp>
      <p:sp>
        <p:nvSpPr>
          <p:cNvPr id="3" name="サブタイトル 2"/>
          <p:cNvSpPr>
            <a:spLocks noGrp="1"/>
          </p:cNvSpPr>
          <p:nvPr>
            <p:ph type="subTitle" idx="1"/>
          </p:nvPr>
        </p:nvSpPr>
        <p:spPr>
          <a:xfrm>
            <a:off x="5703942" y="4181957"/>
            <a:ext cx="1041093" cy="589549"/>
          </a:xfrm>
        </p:spPr>
        <p:txBody>
          <a:bodyPr>
            <a:normAutofit/>
          </a:bodyPr>
          <a:lstStyle/>
          <a:p>
            <a:r>
              <a:rPr kumimoji="1" lang="en-US" altLang="ja-JP" sz="3200" dirty="0" smtClean="0"/>
              <a:t>B</a:t>
            </a:r>
            <a:r>
              <a:rPr kumimoji="1" lang="ja-JP" altLang="en-US" sz="3200" dirty="0" smtClean="0"/>
              <a:t>班</a:t>
            </a:r>
            <a:endParaRPr kumimoji="1" lang="en-US" altLang="ja-JP" sz="3200" dirty="0" smtClean="0"/>
          </a:p>
        </p:txBody>
      </p:sp>
    </p:spTree>
    <p:extLst>
      <p:ext uri="{BB962C8B-B14F-4D97-AF65-F5344CB8AC3E}">
        <p14:creationId xmlns:p14="http://schemas.microsoft.com/office/powerpoint/2010/main" val="1096709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6899346" y="2540594"/>
            <a:ext cx="4904510" cy="257135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4" name="正方形/長方形 3"/>
          <p:cNvSpPr/>
          <p:nvPr/>
        </p:nvSpPr>
        <p:spPr>
          <a:xfrm>
            <a:off x="1494846" y="2540594"/>
            <a:ext cx="5064011" cy="259350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3" name="コンテンツ プレースホルダー 2"/>
          <p:cNvSpPr>
            <a:spLocks noGrp="1"/>
          </p:cNvSpPr>
          <p:nvPr>
            <p:ph idx="1"/>
          </p:nvPr>
        </p:nvSpPr>
        <p:spPr>
          <a:xfrm>
            <a:off x="1109345" y="1107138"/>
            <a:ext cx="2748902" cy="838040"/>
          </a:xfrm>
        </p:spPr>
        <p:txBody>
          <a:bodyPr>
            <a:noAutofit/>
          </a:bodyPr>
          <a:lstStyle/>
          <a:p>
            <a:pPr marL="0" indent="0">
              <a:buNone/>
            </a:pPr>
            <a:r>
              <a:rPr lang="ja-JP" altLang="en-US" sz="4800" dirty="0" smtClean="0"/>
              <a:t>・戦い方</a:t>
            </a:r>
            <a:endParaRPr lang="en-US" altLang="ja-JP" sz="4800" dirty="0"/>
          </a:p>
        </p:txBody>
      </p:sp>
      <p:sp>
        <p:nvSpPr>
          <p:cNvPr id="5" name="テキスト ボックス 4"/>
          <p:cNvSpPr txBox="1"/>
          <p:nvPr/>
        </p:nvSpPr>
        <p:spPr>
          <a:xfrm>
            <a:off x="1566258" y="2630051"/>
            <a:ext cx="1099561" cy="369332"/>
          </a:xfrm>
          <a:prstGeom prst="rect">
            <a:avLst/>
          </a:prstGeom>
          <a:noFill/>
        </p:spPr>
        <p:txBody>
          <a:bodyPr wrap="square" rtlCol="0">
            <a:spAutoFit/>
          </a:bodyPr>
          <a:lstStyle/>
          <a:p>
            <a:r>
              <a:rPr kumimoji="1" lang="ja-JP" altLang="en-US" dirty="0" smtClean="0"/>
              <a:t>ひっかく</a:t>
            </a:r>
            <a:endParaRPr kumimoji="1" lang="ja-JP" altLang="en-US" dirty="0"/>
          </a:p>
        </p:txBody>
      </p:sp>
      <p:sp>
        <p:nvSpPr>
          <p:cNvPr id="6" name="テキスト ボックス 5"/>
          <p:cNvSpPr txBox="1"/>
          <p:nvPr/>
        </p:nvSpPr>
        <p:spPr>
          <a:xfrm>
            <a:off x="4655127" y="2630051"/>
            <a:ext cx="1099561" cy="369332"/>
          </a:xfrm>
          <a:prstGeom prst="rect">
            <a:avLst/>
          </a:prstGeom>
          <a:noFill/>
        </p:spPr>
        <p:txBody>
          <a:bodyPr wrap="square" rtlCol="0">
            <a:spAutoFit/>
          </a:bodyPr>
          <a:lstStyle/>
          <a:p>
            <a:r>
              <a:rPr kumimoji="1" lang="ja-JP" altLang="en-US" dirty="0" smtClean="0"/>
              <a:t>鳴き声</a:t>
            </a:r>
            <a:endParaRPr kumimoji="1" lang="ja-JP" altLang="en-US" dirty="0"/>
          </a:p>
        </p:txBody>
      </p:sp>
      <p:sp>
        <p:nvSpPr>
          <p:cNvPr id="7" name="テキスト ボックス 6"/>
          <p:cNvSpPr txBox="1"/>
          <p:nvPr/>
        </p:nvSpPr>
        <p:spPr>
          <a:xfrm>
            <a:off x="2935533" y="2056781"/>
            <a:ext cx="1719594"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kumimoji="1" lang="ja-JP" altLang="en-US" sz="2400" dirty="0" smtClean="0"/>
              <a:t>・攻撃方法</a:t>
            </a:r>
            <a:endParaRPr kumimoji="1" lang="ja-JP" altLang="en-US" sz="2400" dirty="0"/>
          </a:p>
        </p:txBody>
      </p:sp>
      <p:sp>
        <p:nvSpPr>
          <p:cNvPr id="8" name="テキスト ボックス 7"/>
          <p:cNvSpPr txBox="1"/>
          <p:nvPr/>
        </p:nvSpPr>
        <p:spPr>
          <a:xfrm>
            <a:off x="8135184" y="5261407"/>
            <a:ext cx="1625335" cy="369332"/>
          </a:xfrm>
          <a:prstGeom prst="rect">
            <a:avLst/>
          </a:prstGeom>
          <a:noFill/>
        </p:spPr>
        <p:txBody>
          <a:bodyPr wrap="square" rtlCol="0">
            <a:spAutoFit/>
          </a:bodyPr>
          <a:lstStyle/>
          <a:p>
            <a:r>
              <a:rPr kumimoji="1" lang="ja-JP" altLang="en-US" dirty="0" smtClean="0"/>
              <a:t>逃げるネズミ</a:t>
            </a:r>
            <a:endParaRPr kumimoji="1" lang="ja-JP" altLang="en-US" dirty="0"/>
          </a:p>
        </p:txBody>
      </p:sp>
      <p:sp>
        <p:nvSpPr>
          <p:cNvPr id="9" name="テキスト ボックス 8"/>
          <p:cNvSpPr txBox="1"/>
          <p:nvPr/>
        </p:nvSpPr>
        <p:spPr>
          <a:xfrm>
            <a:off x="1991284" y="5212211"/>
            <a:ext cx="2252749" cy="369332"/>
          </a:xfrm>
          <a:prstGeom prst="rect">
            <a:avLst/>
          </a:prstGeom>
          <a:noFill/>
        </p:spPr>
        <p:txBody>
          <a:bodyPr wrap="square" rtlCol="0">
            <a:spAutoFit/>
          </a:bodyPr>
          <a:lstStyle/>
          <a:p>
            <a:r>
              <a:rPr kumimoji="1" lang="ja-JP" altLang="en-US" dirty="0" smtClean="0"/>
              <a:t>向かってくるネズミ</a:t>
            </a:r>
            <a:endParaRPr kumimoji="1" lang="ja-JP" altLang="en-US" dirty="0"/>
          </a:p>
        </p:txBody>
      </p:sp>
      <p:sp>
        <p:nvSpPr>
          <p:cNvPr id="10" name="テキスト ボックス 9"/>
          <p:cNvSpPr txBox="1"/>
          <p:nvPr/>
        </p:nvSpPr>
        <p:spPr>
          <a:xfrm>
            <a:off x="8175219" y="2056781"/>
            <a:ext cx="1719594"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sz="2400" dirty="0" smtClean="0"/>
              <a:t>・移動方法</a:t>
            </a:r>
            <a:endParaRPr kumimoji="1" lang="ja-JP" altLang="en-US" sz="2400" dirty="0"/>
          </a:p>
        </p:txBody>
      </p:sp>
      <p:sp>
        <p:nvSpPr>
          <p:cNvPr id="11" name="テキスト ボックス 10"/>
          <p:cNvSpPr txBox="1"/>
          <p:nvPr/>
        </p:nvSpPr>
        <p:spPr>
          <a:xfrm>
            <a:off x="7431578" y="2630051"/>
            <a:ext cx="698269" cy="369332"/>
          </a:xfrm>
          <a:prstGeom prst="rect">
            <a:avLst/>
          </a:prstGeom>
          <a:noFill/>
        </p:spPr>
        <p:txBody>
          <a:bodyPr wrap="square" rtlCol="0">
            <a:spAutoFit/>
          </a:bodyPr>
          <a:lstStyle/>
          <a:p>
            <a:r>
              <a:rPr kumimoji="1" lang="ja-JP" altLang="en-US" dirty="0" smtClean="0"/>
              <a:t>歩き</a:t>
            </a:r>
            <a:endParaRPr kumimoji="1" lang="ja-JP" altLang="en-US" dirty="0"/>
          </a:p>
        </p:txBody>
      </p:sp>
      <p:sp>
        <p:nvSpPr>
          <p:cNvPr id="12" name="テキスト ボックス 11"/>
          <p:cNvSpPr txBox="1"/>
          <p:nvPr/>
        </p:nvSpPr>
        <p:spPr>
          <a:xfrm>
            <a:off x="9849441" y="2632199"/>
            <a:ext cx="1213658" cy="369332"/>
          </a:xfrm>
          <a:prstGeom prst="rect">
            <a:avLst/>
          </a:prstGeom>
          <a:noFill/>
        </p:spPr>
        <p:txBody>
          <a:bodyPr wrap="square" rtlCol="0">
            <a:spAutoFit/>
          </a:bodyPr>
          <a:lstStyle/>
          <a:p>
            <a:r>
              <a:rPr kumimoji="1" lang="ja-JP" altLang="en-US" dirty="0" smtClean="0"/>
              <a:t>ダッシュ</a:t>
            </a:r>
            <a:endParaRPr kumimoji="1" lang="ja-JP" altLang="en-US" dirty="0"/>
          </a:p>
        </p:txBody>
      </p:sp>
      <p:sp>
        <p:nvSpPr>
          <p:cNvPr id="13" name="テキスト ボックス 12"/>
          <p:cNvSpPr txBox="1"/>
          <p:nvPr/>
        </p:nvSpPr>
        <p:spPr>
          <a:xfrm>
            <a:off x="1550773" y="3113491"/>
            <a:ext cx="2165299" cy="523220"/>
          </a:xfrm>
          <a:prstGeom prst="rect">
            <a:avLst/>
          </a:prstGeom>
          <a:noFill/>
        </p:spPr>
        <p:txBody>
          <a:bodyPr wrap="square" rtlCol="0">
            <a:spAutoFit/>
          </a:bodyPr>
          <a:lstStyle/>
          <a:p>
            <a:r>
              <a:rPr kumimoji="1" lang="ja-JP" altLang="en-US" sz="1400" dirty="0" smtClean="0"/>
              <a:t>範囲攻撃で数が多い時に使うと良い</a:t>
            </a:r>
            <a:endParaRPr kumimoji="1" lang="ja-JP" altLang="en-US" sz="1400" dirty="0"/>
          </a:p>
        </p:txBody>
      </p:sp>
      <p:sp>
        <p:nvSpPr>
          <p:cNvPr id="14" name="フローチャート: 結合子 13"/>
          <p:cNvSpPr/>
          <p:nvPr/>
        </p:nvSpPr>
        <p:spPr>
          <a:xfrm>
            <a:off x="928744" y="3113491"/>
            <a:ext cx="546074" cy="556767"/>
          </a:xfrm>
          <a:prstGeom prst="flowChartConnecto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メ</a:t>
            </a:r>
            <a:endParaRPr kumimoji="1" lang="ja-JP" altLang="en-US" dirty="0"/>
          </a:p>
        </p:txBody>
      </p:sp>
      <p:sp>
        <p:nvSpPr>
          <p:cNvPr id="15" name="フローチャート: 結合子 14"/>
          <p:cNvSpPr/>
          <p:nvPr/>
        </p:nvSpPr>
        <p:spPr>
          <a:xfrm>
            <a:off x="928744" y="4112721"/>
            <a:ext cx="546074" cy="556767"/>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ja-JP" altLang="en-US" dirty="0" smtClean="0"/>
              <a:t>デ</a:t>
            </a:r>
            <a:endParaRPr kumimoji="1" lang="ja-JP" altLang="en-US" dirty="0"/>
          </a:p>
        </p:txBody>
      </p:sp>
      <p:sp>
        <p:nvSpPr>
          <p:cNvPr id="16" name="テキスト ボックス 15"/>
          <p:cNvSpPr txBox="1"/>
          <p:nvPr/>
        </p:nvSpPr>
        <p:spPr>
          <a:xfrm>
            <a:off x="1566258" y="4112721"/>
            <a:ext cx="2165299" cy="738664"/>
          </a:xfrm>
          <a:prstGeom prst="rect">
            <a:avLst/>
          </a:prstGeom>
          <a:noFill/>
        </p:spPr>
        <p:txBody>
          <a:bodyPr wrap="square" rtlCol="0">
            <a:spAutoFit/>
          </a:bodyPr>
          <a:lstStyle/>
          <a:p>
            <a:r>
              <a:rPr kumimoji="1" lang="ja-JP" altLang="en-US" sz="1400" dirty="0" smtClean="0"/>
              <a:t>少しの隙がありその間にダメージを受けてしまう可能性が</a:t>
            </a:r>
            <a:r>
              <a:rPr kumimoji="1" lang="en-US" altLang="ja-JP" sz="1400" dirty="0" smtClean="0"/>
              <a:t>…</a:t>
            </a:r>
            <a:endParaRPr kumimoji="1" lang="ja-JP" altLang="en-US" sz="1400" dirty="0"/>
          </a:p>
        </p:txBody>
      </p:sp>
      <p:sp>
        <p:nvSpPr>
          <p:cNvPr id="23" name="減算 22"/>
          <p:cNvSpPr/>
          <p:nvPr/>
        </p:nvSpPr>
        <p:spPr>
          <a:xfrm>
            <a:off x="-1247986" y="3705344"/>
            <a:ext cx="14853150" cy="338743"/>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4371924" y="3113491"/>
            <a:ext cx="2165299" cy="523220"/>
          </a:xfrm>
          <a:prstGeom prst="rect">
            <a:avLst/>
          </a:prstGeom>
          <a:noFill/>
        </p:spPr>
        <p:txBody>
          <a:bodyPr wrap="square" rtlCol="0">
            <a:spAutoFit/>
          </a:bodyPr>
          <a:lstStyle/>
          <a:p>
            <a:r>
              <a:rPr kumimoji="1" lang="ja-JP" altLang="en-US" sz="1400" dirty="0" smtClean="0"/>
              <a:t>遠くまで攻撃が届き離れてる敵には有効</a:t>
            </a:r>
            <a:endParaRPr kumimoji="1" lang="ja-JP" altLang="en-US" sz="1400" dirty="0"/>
          </a:p>
        </p:txBody>
      </p:sp>
      <p:sp>
        <p:nvSpPr>
          <p:cNvPr id="26" name="テキスト ボックス 25"/>
          <p:cNvSpPr txBox="1"/>
          <p:nvPr/>
        </p:nvSpPr>
        <p:spPr>
          <a:xfrm>
            <a:off x="4371923" y="4107441"/>
            <a:ext cx="2165300" cy="738664"/>
          </a:xfrm>
          <a:prstGeom prst="rect">
            <a:avLst/>
          </a:prstGeom>
          <a:noFill/>
        </p:spPr>
        <p:txBody>
          <a:bodyPr wrap="square" rtlCol="0">
            <a:spAutoFit/>
          </a:bodyPr>
          <a:lstStyle/>
          <a:p>
            <a:r>
              <a:rPr kumimoji="1" lang="ja-JP" altLang="en-US" sz="1400" dirty="0" smtClean="0"/>
              <a:t>一体にしかダメージが入らないため、複数で近づかれたらピンチ！</a:t>
            </a:r>
            <a:endParaRPr kumimoji="1" lang="ja-JP" altLang="en-US" sz="1400" dirty="0"/>
          </a:p>
        </p:txBody>
      </p:sp>
      <p:sp>
        <p:nvSpPr>
          <p:cNvPr id="27" name="テキスト ボックス 26"/>
          <p:cNvSpPr txBox="1"/>
          <p:nvPr/>
        </p:nvSpPr>
        <p:spPr>
          <a:xfrm>
            <a:off x="7193075" y="3113016"/>
            <a:ext cx="2165299" cy="307777"/>
          </a:xfrm>
          <a:prstGeom prst="rect">
            <a:avLst/>
          </a:prstGeom>
          <a:noFill/>
        </p:spPr>
        <p:txBody>
          <a:bodyPr wrap="square" rtlCol="0">
            <a:spAutoFit/>
          </a:bodyPr>
          <a:lstStyle/>
          <a:p>
            <a:r>
              <a:rPr kumimoji="1" lang="ja-JP" altLang="en-US" sz="1400" dirty="0"/>
              <a:t>基本</a:t>
            </a:r>
            <a:r>
              <a:rPr kumimoji="1" lang="ja-JP" altLang="en-US" sz="1400" dirty="0" smtClean="0"/>
              <a:t>の移動手段だ！</a:t>
            </a:r>
            <a:endParaRPr kumimoji="1" lang="ja-JP" altLang="en-US" sz="1400" dirty="0"/>
          </a:p>
        </p:txBody>
      </p:sp>
      <p:sp>
        <p:nvSpPr>
          <p:cNvPr id="28" name="テキスト ボックス 27"/>
          <p:cNvSpPr txBox="1"/>
          <p:nvPr/>
        </p:nvSpPr>
        <p:spPr>
          <a:xfrm>
            <a:off x="7193074" y="4079173"/>
            <a:ext cx="2165300" cy="738664"/>
          </a:xfrm>
          <a:prstGeom prst="rect">
            <a:avLst/>
          </a:prstGeom>
          <a:noFill/>
        </p:spPr>
        <p:txBody>
          <a:bodyPr wrap="square" rtlCol="0">
            <a:spAutoFit/>
          </a:bodyPr>
          <a:lstStyle/>
          <a:p>
            <a:r>
              <a:rPr kumimoji="1" lang="ja-JP" altLang="en-US" sz="1400" dirty="0" smtClean="0"/>
              <a:t>ゆっくり歩いてたらお菓子をネズミに持っていかれる可能性が</a:t>
            </a:r>
            <a:r>
              <a:rPr kumimoji="1" lang="en-US" altLang="ja-JP" sz="1400" dirty="0" smtClean="0"/>
              <a:t>…</a:t>
            </a:r>
            <a:endParaRPr kumimoji="1" lang="ja-JP" altLang="en-US" sz="1400" dirty="0"/>
          </a:p>
        </p:txBody>
      </p:sp>
      <p:sp>
        <p:nvSpPr>
          <p:cNvPr id="30" name="テキスト ボックス 29"/>
          <p:cNvSpPr txBox="1"/>
          <p:nvPr/>
        </p:nvSpPr>
        <p:spPr>
          <a:xfrm>
            <a:off x="9435935" y="3110988"/>
            <a:ext cx="2165299" cy="738664"/>
          </a:xfrm>
          <a:prstGeom prst="rect">
            <a:avLst/>
          </a:prstGeom>
          <a:noFill/>
        </p:spPr>
        <p:txBody>
          <a:bodyPr wrap="square" rtlCol="0">
            <a:spAutoFit/>
          </a:bodyPr>
          <a:lstStyle/>
          <a:p>
            <a:r>
              <a:rPr kumimoji="1" lang="ja-JP" altLang="en-US" sz="1400" dirty="0" smtClean="0"/>
              <a:t>ダメージが入る回避に使える、逃げてるネズミを追いかけろ！</a:t>
            </a:r>
            <a:endParaRPr kumimoji="1" lang="ja-JP" altLang="en-US" sz="1400" dirty="0"/>
          </a:p>
        </p:txBody>
      </p:sp>
      <p:sp>
        <p:nvSpPr>
          <p:cNvPr id="31" name="テキスト ボックス 30"/>
          <p:cNvSpPr txBox="1"/>
          <p:nvPr/>
        </p:nvSpPr>
        <p:spPr>
          <a:xfrm>
            <a:off x="9435934" y="4079173"/>
            <a:ext cx="2165300" cy="523220"/>
          </a:xfrm>
          <a:prstGeom prst="rect">
            <a:avLst/>
          </a:prstGeom>
          <a:noFill/>
        </p:spPr>
        <p:txBody>
          <a:bodyPr wrap="square" rtlCol="0">
            <a:spAutoFit/>
          </a:bodyPr>
          <a:lstStyle/>
          <a:p>
            <a:r>
              <a:rPr kumimoji="1" lang="ja-JP" altLang="en-US" sz="1400" dirty="0" smtClean="0"/>
              <a:t>乱用して使えない</a:t>
            </a:r>
            <a:endParaRPr kumimoji="1" lang="en-US" altLang="ja-JP" sz="1400" dirty="0" smtClean="0"/>
          </a:p>
          <a:p>
            <a:r>
              <a:rPr kumimoji="1" lang="ja-JP" altLang="en-US" sz="1400" dirty="0" smtClean="0"/>
              <a:t>（クールタイム的な）</a:t>
            </a:r>
            <a:endParaRPr kumimoji="1" lang="ja-JP" altLang="en-US" sz="1400" dirty="0"/>
          </a:p>
        </p:txBody>
      </p:sp>
      <p:sp>
        <p:nvSpPr>
          <p:cNvPr id="32" name="テキスト ボックス 31"/>
          <p:cNvSpPr txBox="1"/>
          <p:nvPr/>
        </p:nvSpPr>
        <p:spPr>
          <a:xfrm>
            <a:off x="1731186" y="5659654"/>
            <a:ext cx="3316778" cy="923330"/>
          </a:xfrm>
          <a:prstGeom prst="rect">
            <a:avLst/>
          </a:prstGeom>
          <a:noFill/>
        </p:spPr>
        <p:txBody>
          <a:bodyPr wrap="square" rtlCol="0">
            <a:spAutoFit/>
          </a:bodyPr>
          <a:lstStyle/>
          <a:p>
            <a:r>
              <a:rPr kumimoji="1" lang="ja-JP" altLang="en-US" dirty="0" smtClean="0"/>
              <a:t>ネコの所に攻撃を仕掛けてくる。逃げるネズミをカバーしてくる！！</a:t>
            </a:r>
            <a:endParaRPr kumimoji="1" lang="ja-JP" altLang="en-US" dirty="0"/>
          </a:p>
        </p:txBody>
      </p:sp>
      <p:sp>
        <p:nvSpPr>
          <p:cNvPr id="33" name="テキスト ボックス 32"/>
          <p:cNvSpPr txBox="1"/>
          <p:nvPr/>
        </p:nvSpPr>
        <p:spPr>
          <a:xfrm>
            <a:off x="7331254" y="5662923"/>
            <a:ext cx="3316778" cy="923330"/>
          </a:xfrm>
          <a:prstGeom prst="rect">
            <a:avLst/>
          </a:prstGeom>
          <a:noFill/>
        </p:spPr>
        <p:txBody>
          <a:bodyPr wrap="square" rtlCol="0">
            <a:spAutoFit/>
          </a:bodyPr>
          <a:lstStyle/>
          <a:p>
            <a:r>
              <a:rPr kumimoji="1" lang="ja-JP" altLang="en-US" dirty="0" smtClean="0"/>
              <a:t>お菓子を持っているだろう敵</a:t>
            </a:r>
            <a:endParaRPr kumimoji="1" lang="en-US" altLang="ja-JP" dirty="0" smtClean="0"/>
          </a:p>
          <a:p>
            <a:r>
              <a:rPr kumimoji="1" lang="ja-JP" altLang="en-US" dirty="0"/>
              <a:t>巣</a:t>
            </a:r>
            <a:r>
              <a:rPr kumimoji="1" lang="ja-JP" altLang="en-US" dirty="0" smtClean="0"/>
              <a:t>穴まで逃げさせるな！</a:t>
            </a:r>
            <a:endParaRPr kumimoji="1" lang="en-US" altLang="ja-JP" dirty="0" smtClean="0"/>
          </a:p>
          <a:p>
            <a:r>
              <a:rPr kumimoji="1" lang="ja-JP" altLang="en-US" dirty="0" smtClean="0"/>
              <a:t>おとりネズミを突破し倒せ！</a:t>
            </a:r>
            <a:endParaRPr kumimoji="1" lang="en-US" altLang="ja-JP" dirty="0" smtClean="0"/>
          </a:p>
        </p:txBody>
      </p:sp>
      <p:sp>
        <p:nvSpPr>
          <p:cNvPr id="34" name="テキスト ボックス 33"/>
          <p:cNvSpPr txBox="1"/>
          <p:nvPr/>
        </p:nvSpPr>
        <p:spPr>
          <a:xfrm rot="836883">
            <a:off x="4275091" y="5427726"/>
            <a:ext cx="2170647" cy="523220"/>
          </a:xfrm>
          <a:prstGeom prst="rect">
            <a:avLst/>
          </a:prstGeom>
          <a:noFill/>
        </p:spPr>
        <p:txBody>
          <a:bodyPr wrap="square" rtlCol="0">
            <a:spAutoFit/>
          </a:bodyPr>
          <a:lstStyle/>
          <a:p>
            <a:r>
              <a:rPr kumimoji="1" lang="ja-JP" altLang="en-US" sz="1400" dirty="0" smtClean="0">
                <a:solidFill>
                  <a:srgbClr val="FF0000"/>
                </a:solidFill>
              </a:rPr>
              <a:t>回りにネズミがいるなら範囲攻撃がおすすめだ！</a:t>
            </a:r>
            <a:endParaRPr kumimoji="1" lang="ja-JP" altLang="en-US" sz="1400" dirty="0">
              <a:solidFill>
                <a:srgbClr val="FF0000"/>
              </a:solidFill>
            </a:endParaRPr>
          </a:p>
        </p:txBody>
      </p:sp>
      <p:sp>
        <p:nvSpPr>
          <p:cNvPr id="35" name="テキスト ボックス 34"/>
          <p:cNvSpPr txBox="1"/>
          <p:nvPr/>
        </p:nvSpPr>
        <p:spPr>
          <a:xfrm rot="836883">
            <a:off x="9879359" y="5347473"/>
            <a:ext cx="2170647" cy="523220"/>
          </a:xfrm>
          <a:prstGeom prst="rect">
            <a:avLst/>
          </a:prstGeom>
          <a:noFill/>
        </p:spPr>
        <p:txBody>
          <a:bodyPr wrap="square" rtlCol="0">
            <a:spAutoFit/>
          </a:bodyPr>
          <a:lstStyle/>
          <a:p>
            <a:r>
              <a:rPr kumimoji="1" lang="ja-JP" altLang="en-US" sz="1400" dirty="0" smtClean="0">
                <a:solidFill>
                  <a:srgbClr val="FF0000"/>
                </a:solidFill>
              </a:rPr>
              <a:t>泣き声かダッシュで詰めて攻撃だ！</a:t>
            </a:r>
            <a:endParaRPr kumimoji="1" lang="ja-JP" altLang="en-US" sz="1400" dirty="0">
              <a:solidFill>
                <a:srgbClr val="FF0000"/>
              </a:solidFill>
            </a:endParaRPr>
          </a:p>
        </p:txBody>
      </p:sp>
      <p:pic>
        <p:nvPicPr>
          <p:cNvPr id="36" name="図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561" y="1748219"/>
            <a:ext cx="1339726" cy="1339726"/>
          </a:xfrm>
          <a:prstGeom prst="rect">
            <a:avLst/>
          </a:prstGeom>
        </p:spPr>
      </p:pic>
      <p:pic>
        <p:nvPicPr>
          <p:cNvPr id="37" name="図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22" y="1748219"/>
            <a:ext cx="1094969" cy="756745"/>
          </a:xfrm>
          <a:prstGeom prst="rect">
            <a:avLst/>
          </a:prstGeom>
        </p:spPr>
      </p:pic>
      <p:sp>
        <p:nvSpPr>
          <p:cNvPr id="38" name="テキスト ボックス 37"/>
          <p:cNvSpPr txBox="1"/>
          <p:nvPr/>
        </p:nvSpPr>
        <p:spPr>
          <a:xfrm rot="21208938">
            <a:off x="5917587" y="1626102"/>
            <a:ext cx="1629053" cy="646331"/>
          </a:xfrm>
          <a:prstGeom prst="rect">
            <a:avLst/>
          </a:prstGeom>
          <a:noFill/>
        </p:spPr>
        <p:txBody>
          <a:bodyPr wrap="square" rtlCol="0">
            <a:spAutoFit/>
          </a:bodyPr>
          <a:lstStyle/>
          <a:p>
            <a:r>
              <a:rPr kumimoji="1" lang="ja-JP" altLang="en-US" sz="3600" b="1" dirty="0" smtClean="0">
                <a:ln w="6600">
                  <a:solidFill>
                    <a:schemeClr val="accent2">
                      <a:lumMod val="60000"/>
                      <a:lumOff val="40000"/>
                    </a:schemeClr>
                  </a:solidFill>
                  <a:prstDash val="solid"/>
                </a:ln>
                <a:solidFill>
                  <a:srgbClr val="FF0000"/>
                </a:solidFill>
                <a:effectLst>
                  <a:outerShdw dist="38100" dir="2700000" algn="tl" rotWithShape="0">
                    <a:schemeClr val="accent2"/>
                  </a:outerShdw>
                </a:effectLst>
              </a:rPr>
              <a:t>にゃー</a:t>
            </a:r>
            <a:endParaRPr kumimoji="1" lang="ja-JP" altLang="en-US" sz="3600" b="1" dirty="0">
              <a:ln w="6600">
                <a:solidFill>
                  <a:schemeClr val="accent2">
                    <a:lumMod val="60000"/>
                    <a:lumOff val="40000"/>
                  </a:schemeClr>
                </a:solidFill>
                <a:prstDash val="solid"/>
              </a:ln>
              <a:solidFill>
                <a:srgbClr val="FF0000"/>
              </a:solidFill>
              <a:effectLst>
                <a:outerShdw dist="38100" dir="2700000" algn="tl" rotWithShape="0">
                  <a:schemeClr val="accent2"/>
                </a:outerShdw>
              </a:effectLst>
            </a:endParaRPr>
          </a:p>
        </p:txBody>
      </p:sp>
      <p:sp>
        <p:nvSpPr>
          <p:cNvPr id="41" name="フローチャート: データ 40"/>
          <p:cNvSpPr/>
          <p:nvPr/>
        </p:nvSpPr>
        <p:spPr>
          <a:xfrm rot="21381347">
            <a:off x="6004834" y="2253747"/>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フローチャート: データ 42"/>
          <p:cNvSpPr/>
          <p:nvPr/>
        </p:nvSpPr>
        <p:spPr>
          <a:xfrm rot="9983428">
            <a:off x="5843262" y="1378388"/>
            <a:ext cx="1869935" cy="118269"/>
          </a:xfrm>
          <a:prstGeom prst="flowChartInputOutpu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9" name="正方形/長方形 38"/>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ゲームシステム１</a:t>
            </a:r>
            <a:endParaRPr kumimoji="1" lang="ja-JP" altLang="en-US" sz="4600" dirty="0"/>
          </a:p>
        </p:txBody>
      </p:sp>
    </p:spTree>
    <p:extLst>
      <p:ext uri="{BB962C8B-B14F-4D97-AF65-F5344CB8AC3E}">
        <p14:creationId xmlns:p14="http://schemas.microsoft.com/office/powerpoint/2010/main" val="2325001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2"/>
          <p:cNvSpPr txBox="1">
            <a:spLocks/>
          </p:cNvSpPr>
          <p:nvPr/>
        </p:nvSpPr>
        <p:spPr>
          <a:xfrm>
            <a:off x="1109345" y="1107138"/>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・アイテム詳細</a:t>
            </a:r>
            <a:endParaRPr lang="en-US" altLang="ja-JP" sz="4800" dirty="0"/>
          </a:p>
        </p:txBody>
      </p:sp>
      <p:sp>
        <p:nvSpPr>
          <p:cNvPr id="7" name="テキスト ボックス 6"/>
          <p:cNvSpPr txBox="1"/>
          <p:nvPr/>
        </p:nvSpPr>
        <p:spPr>
          <a:xfrm>
            <a:off x="3134564" y="2625662"/>
            <a:ext cx="13716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キャンディ</a:t>
            </a:r>
            <a:endParaRPr kumimoji="1" lang="ja-JP" altLang="en-US" dirty="0"/>
          </a:p>
        </p:txBody>
      </p:sp>
      <p:sp>
        <p:nvSpPr>
          <p:cNvPr id="8" name="テキスト ボックス 7"/>
          <p:cNvSpPr txBox="1"/>
          <p:nvPr/>
        </p:nvSpPr>
        <p:spPr>
          <a:xfrm>
            <a:off x="10293925" y="3891811"/>
            <a:ext cx="1634837"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smtClean="0"/>
              <a:t>攻撃力アップ</a:t>
            </a:r>
            <a:endParaRPr kumimoji="1" lang="ja-JP" altLang="en-US" dirty="0"/>
          </a:p>
        </p:txBody>
      </p:sp>
      <p:sp>
        <p:nvSpPr>
          <p:cNvPr id="9" name="テキスト ボックス 8"/>
          <p:cNvSpPr txBox="1"/>
          <p:nvPr/>
        </p:nvSpPr>
        <p:spPr>
          <a:xfrm>
            <a:off x="5419405" y="5350183"/>
            <a:ext cx="1863303"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移動速度アップ</a:t>
            </a:r>
            <a:endParaRPr kumimoji="1" lang="ja-JP" altLang="en-US"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656" y="2237126"/>
            <a:ext cx="1835908" cy="841458"/>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1184" y="4231896"/>
            <a:ext cx="1051906" cy="1051906"/>
          </a:xfrm>
          <a:prstGeom prst="rect">
            <a:avLst/>
          </a:prstGeom>
        </p:spPr>
      </p:pic>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8724" y="4336548"/>
            <a:ext cx="1163783" cy="1163783"/>
          </a:xfrm>
          <a:prstGeom prst="rect">
            <a:avLst/>
          </a:prstGeom>
        </p:spPr>
      </p:pic>
      <p:sp>
        <p:nvSpPr>
          <p:cNvPr id="13" name="テキスト ボックス 12"/>
          <p:cNvSpPr txBox="1"/>
          <p:nvPr/>
        </p:nvSpPr>
        <p:spPr>
          <a:xfrm>
            <a:off x="7240842" y="2656647"/>
            <a:ext cx="4555374" cy="369332"/>
          </a:xfrm>
          <a:prstGeom prst="rect">
            <a:avLst/>
          </a:prstGeom>
          <a:noFill/>
        </p:spPr>
        <p:txBody>
          <a:bodyPr wrap="square" rtlCol="0">
            <a:spAutoFit/>
          </a:bodyPr>
          <a:lstStyle/>
          <a:p>
            <a:r>
              <a:rPr kumimoji="1" lang="en-US" altLang="ja-JP" dirty="0" smtClean="0"/>
              <a:t>※</a:t>
            </a:r>
            <a:r>
              <a:rPr kumimoji="1" lang="ja-JP" altLang="en-US" dirty="0" smtClean="0"/>
              <a:t>キャンディしてエフェクトつけるかも</a:t>
            </a:r>
            <a:endParaRPr kumimoji="1" lang="ja-JP" altLang="en-US" dirty="0"/>
          </a:p>
        </p:txBody>
      </p:sp>
      <p:sp>
        <p:nvSpPr>
          <p:cNvPr id="14" name="下矢印 13"/>
          <p:cNvSpPr/>
          <p:nvPr/>
        </p:nvSpPr>
        <p:spPr>
          <a:xfrm>
            <a:off x="7648701" y="314316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p:cNvSpPr/>
          <p:nvPr/>
        </p:nvSpPr>
        <p:spPr>
          <a:xfrm>
            <a:off x="10443557" y="3159203"/>
            <a:ext cx="507077" cy="5153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7342904" y="4294333"/>
            <a:ext cx="3255820" cy="1477328"/>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ja-JP" altLang="en-US" dirty="0"/>
              <a:t>ネズミ</a:t>
            </a:r>
            <a:r>
              <a:rPr kumimoji="1" lang="ja-JP" altLang="en-US" dirty="0" smtClean="0"/>
              <a:t>から一定で出てくる</a:t>
            </a:r>
            <a:endParaRPr kumimoji="1" lang="en-US" altLang="ja-JP" dirty="0" smtClean="0"/>
          </a:p>
          <a:p>
            <a:r>
              <a:rPr kumimoji="1" lang="ja-JP" altLang="en-US" dirty="0"/>
              <a:t>取</a:t>
            </a:r>
            <a:r>
              <a:rPr kumimoji="1" lang="ja-JP" altLang="en-US" dirty="0" smtClean="0"/>
              <a:t>ると攻撃力があがりネズミを倒しやすくなる</a:t>
            </a:r>
            <a:endParaRPr kumimoji="1" lang="en-US" altLang="ja-JP" dirty="0" smtClean="0"/>
          </a:p>
          <a:p>
            <a:r>
              <a:rPr kumimoji="1" lang="ja-JP" altLang="en-US" dirty="0" smtClean="0"/>
              <a:t>ボス戦で出てきたら積極的に取りに行こう！</a:t>
            </a:r>
          </a:p>
        </p:txBody>
      </p:sp>
      <p:sp>
        <p:nvSpPr>
          <p:cNvPr id="18" name="テキスト ボックス 17"/>
          <p:cNvSpPr txBox="1"/>
          <p:nvPr/>
        </p:nvSpPr>
        <p:spPr>
          <a:xfrm>
            <a:off x="1320005" y="4547446"/>
            <a:ext cx="4039204"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smtClean="0"/>
              <a:t>ネズミから一定で出てくる</a:t>
            </a:r>
            <a:endParaRPr kumimoji="1" lang="en-US" altLang="ja-JP" dirty="0" smtClean="0"/>
          </a:p>
          <a:p>
            <a:r>
              <a:rPr kumimoji="1" lang="ja-JP" altLang="en-US" dirty="0" smtClean="0"/>
              <a:t>取ると移動速度が上がり、ネズミの攻撃を回避しやすくなる</a:t>
            </a:r>
            <a:endParaRPr kumimoji="1" lang="en-US" altLang="ja-JP" dirty="0" smtClean="0"/>
          </a:p>
          <a:p>
            <a:r>
              <a:rPr kumimoji="1" lang="ja-JP" altLang="en-US" dirty="0" smtClean="0"/>
              <a:t>逃げるネズミにも追いつきやすい</a:t>
            </a:r>
            <a:endParaRPr kumimoji="1" lang="ja-JP" altLang="en-US" dirty="0"/>
          </a:p>
        </p:txBody>
      </p:sp>
      <p:sp>
        <p:nvSpPr>
          <p:cNvPr id="19" name="テキスト ボックス 18"/>
          <p:cNvSpPr txBox="1"/>
          <p:nvPr/>
        </p:nvSpPr>
        <p:spPr>
          <a:xfrm>
            <a:off x="8362604" y="2113471"/>
            <a:ext cx="1812174" cy="369332"/>
          </a:xfrm>
          <a:prstGeom prst="rect">
            <a:avLst/>
          </a:prstGeom>
          <a:noFill/>
        </p:spPr>
        <p:txBody>
          <a:bodyPr wrap="square" rtlCol="0">
            <a:spAutoFit/>
          </a:bodyPr>
          <a:lstStyle/>
          <a:p>
            <a:r>
              <a:rPr kumimoji="1" lang="ja-JP" altLang="en-US" dirty="0" smtClean="0"/>
              <a:t>話して決めよう</a:t>
            </a:r>
            <a:endParaRPr kumimoji="1" lang="ja-JP" altLang="en-US" dirty="0"/>
          </a:p>
        </p:txBody>
      </p:sp>
      <p:sp>
        <p:nvSpPr>
          <p:cNvPr id="21" name="テキスト ボックス 20"/>
          <p:cNvSpPr txBox="1"/>
          <p:nvPr/>
        </p:nvSpPr>
        <p:spPr>
          <a:xfrm>
            <a:off x="1320005" y="3143163"/>
            <a:ext cx="386935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dirty="0" smtClean="0"/>
              <a:t>ネズミを倒すと出てくる</a:t>
            </a:r>
            <a:endParaRPr kumimoji="1" lang="en-US" altLang="ja-JP" dirty="0" smtClean="0"/>
          </a:p>
          <a:p>
            <a:r>
              <a:rPr kumimoji="1" lang="ja-JP" altLang="en-US" dirty="0"/>
              <a:t>取</a:t>
            </a:r>
            <a:r>
              <a:rPr kumimoji="1" lang="ja-JP" altLang="en-US" dirty="0" smtClean="0"/>
              <a:t>るとスコアが上がり、ゲームのやりこみ要素である回収率に繋がる（やりこみ要素は１２ページで）</a:t>
            </a:r>
            <a:endParaRPr kumimoji="1" lang="ja-JP" altLang="en-US" dirty="0"/>
          </a:p>
        </p:txBody>
      </p:sp>
      <p:sp>
        <p:nvSpPr>
          <p:cNvPr id="22" name="テキスト ボックス 21"/>
          <p:cNvSpPr txBox="1"/>
          <p:nvPr/>
        </p:nvSpPr>
        <p:spPr>
          <a:xfrm>
            <a:off x="3974730" y="1935837"/>
            <a:ext cx="2961049" cy="646331"/>
          </a:xfrm>
          <a:prstGeom prst="rect">
            <a:avLst/>
          </a:prstGeom>
          <a:noFill/>
        </p:spPr>
        <p:txBody>
          <a:bodyPr wrap="square" rtlCol="0">
            <a:spAutoFit/>
          </a:bodyPr>
          <a:lstStyle/>
          <a:p>
            <a:r>
              <a:rPr kumimoji="1" lang="ja-JP" altLang="en-US" dirty="0"/>
              <a:t>ネズミ</a:t>
            </a:r>
            <a:r>
              <a:rPr kumimoji="1" lang="ja-JP" altLang="en-US" dirty="0" smtClean="0"/>
              <a:t>を倒すと各アイテム確率でドロップ</a:t>
            </a:r>
            <a:endParaRPr kumimoji="1" lang="ja-JP" altLang="en-US" dirty="0"/>
          </a:p>
        </p:txBody>
      </p:sp>
      <p:sp>
        <p:nvSpPr>
          <p:cNvPr id="23" name="テキスト ボックス 22"/>
          <p:cNvSpPr txBox="1"/>
          <p:nvPr/>
        </p:nvSpPr>
        <p:spPr>
          <a:xfrm>
            <a:off x="1209714" y="5814156"/>
            <a:ext cx="10395469" cy="1077218"/>
          </a:xfrm>
          <a:prstGeom prst="rect">
            <a:avLst/>
          </a:prstGeom>
          <a:noFill/>
        </p:spPr>
        <p:txBody>
          <a:bodyPr wrap="square" rtlCol="0">
            <a:spAutoFit/>
          </a:bodyPr>
          <a:lstStyle/>
          <a:p>
            <a:r>
              <a:rPr kumimoji="1" lang="ja-JP" altLang="en-US" sz="3200" dirty="0" smtClean="0"/>
              <a:t>これぐらいのアイテム要素なら初心者でもわかると思いゲーム自体の面白さも</a:t>
            </a:r>
            <a:r>
              <a:rPr kumimoji="1" lang="ja-JP" altLang="en-US" sz="3200" dirty="0"/>
              <a:t>上</a:t>
            </a:r>
            <a:r>
              <a:rPr kumimoji="1" lang="ja-JP" altLang="en-US" sz="3200" dirty="0" smtClean="0"/>
              <a:t>がると思われる</a:t>
            </a:r>
            <a:endParaRPr kumimoji="1" lang="ja-JP" altLang="en-US" sz="3200" dirty="0"/>
          </a:p>
        </p:txBody>
      </p:sp>
      <p:sp>
        <p:nvSpPr>
          <p:cNvPr id="20" name="正方形/長方形 19"/>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ゲームシステム２</a:t>
            </a:r>
            <a:endParaRPr kumimoji="1" lang="ja-JP" altLang="en-US" sz="4600" dirty="0"/>
          </a:p>
        </p:txBody>
      </p:sp>
      <p:sp>
        <p:nvSpPr>
          <p:cNvPr id="2" name="テキスト ボックス 1"/>
          <p:cNvSpPr txBox="1"/>
          <p:nvPr/>
        </p:nvSpPr>
        <p:spPr>
          <a:xfrm>
            <a:off x="7902239" y="1487548"/>
            <a:ext cx="2576946" cy="369332"/>
          </a:xfrm>
          <a:prstGeom prst="rect">
            <a:avLst/>
          </a:prstGeom>
          <a:noFill/>
        </p:spPr>
        <p:txBody>
          <a:bodyPr wrap="square" rtlCol="0">
            <a:spAutoFit/>
          </a:bodyPr>
          <a:lstStyle/>
          <a:p>
            <a:r>
              <a:rPr kumimoji="1" lang="ja-JP" altLang="en-US" dirty="0" smtClean="0"/>
              <a:t>魚、お肉に変更かも</a:t>
            </a:r>
            <a:endParaRPr kumimoji="1" lang="ja-JP" altLang="en-US" dirty="0"/>
          </a:p>
        </p:txBody>
      </p:sp>
    </p:spTree>
    <p:extLst>
      <p:ext uri="{BB962C8B-B14F-4D97-AF65-F5344CB8AC3E}">
        <p14:creationId xmlns:p14="http://schemas.microsoft.com/office/powerpoint/2010/main" val="2678171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298656" y="196370"/>
            <a:ext cx="573645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1555227" y="363458"/>
            <a:ext cx="5165747" cy="787091"/>
          </a:xfrm>
        </p:spPr>
        <p:txBody>
          <a:bodyPr>
            <a:normAutofit/>
          </a:bodyPr>
          <a:lstStyle/>
          <a:p>
            <a:r>
              <a:rPr kumimoji="1" lang="ja-JP" altLang="en-US" sz="4600" dirty="0" smtClean="0"/>
              <a:t>ゲームシステム３</a:t>
            </a:r>
            <a:endParaRPr kumimoji="1" lang="ja-JP" altLang="en-US" sz="4600" dirty="0"/>
          </a:p>
        </p:txBody>
      </p:sp>
      <p:sp>
        <p:nvSpPr>
          <p:cNvPr id="9" name="コンテンツ プレースホルダー 2"/>
          <p:cNvSpPr txBox="1">
            <a:spLocks/>
          </p:cNvSpPr>
          <p:nvPr/>
        </p:nvSpPr>
        <p:spPr>
          <a:xfrm>
            <a:off x="1220610" y="1514895"/>
            <a:ext cx="4526684" cy="83804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ja-JP" altLang="en-US" sz="4800" dirty="0" smtClean="0"/>
              <a:t>・おかし回収</a:t>
            </a:r>
            <a:endParaRPr lang="en-US" altLang="ja-JP" sz="4800" dirty="0"/>
          </a:p>
        </p:txBody>
      </p:sp>
      <p:sp>
        <p:nvSpPr>
          <p:cNvPr id="10" name="テキスト ボックス 9"/>
          <p:cNvSpPr txBox="1"/>
          <p:nvPr/>
        </p:nvSpPr>
        <p:spPr>
          <a:xfrm>
            <a:off x="7132320" y="1356803"/>
            <a:ext cx="4281055" cy="461665"/>
          </a:xfrm>
          <a:prstGeom prst="rect">
            <a:avLst/>
          </a:prstGeom>
          <a:noFill/>
        </p:spPr>
        <p:txBody>
          <a:bodyPr wrap="square" rtlCol="0">
            <a:spAutoFit/>
          </a:bodyPr>
          <a:lstStyle/>
          <a:p>
            <a:r>
              <a:rPr kumimoji="1" lang="ja-JP" altLang="en-US" sz="2400" dirty="0" smtClean="0"/>
              <a:t>長く遊んでもらえるよう工夫</a:t>
            </a:r>
            <a:endParaRPr kumimoji="1" lang="ja-JP" altLang="en-US" sz="2400"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9197" y="1475915"/>
            <a:ext cx="1835908" cy="841458"/>
          </a:xfrm>
          <a:prstGeom prst="rect">
            <a:avLst/>
          </a:prstGeom>
        </p:spPr>
      </p:pic>
      <p:sp>
        <p:nvSpPr>
          <p:cNvPr id="13" name="テキスト ボックス 12"/>
          <p:cNvSpPr txBox="1"/>
          <p:nvPr/>
        </p:nvSpPr>
        <p:spPr>
          <a:xfrm>
            <a:off x="7358032" y="1871730"/>
            <a:ext cx="4586089" cy="646331"/>
          </a:xfrm>
          <a:prstGeom prst="rect">
            <a:avLst/>
          </a:prstGeom>
          <a:noFill/>
        </p:spPr>
        <p:txBody>
          <a:bodyPr wrap="square" rtlCol="0">
            <a:spAutoFit/>
          </a:bodyPr>
          <a:lstStyle/>
          <a:p>
            <a:r>
              <a:rPr kumimoji="1" lang="en-US" altLang="ja-JP" dirty="0" smtClean="0"/>
              <a:t>※</a:t>
            </a:r>
            <a:r>
              <a:rPr kumimoji="1" lang="ja-JP" altLang="en-US" dirty="0" smtClean="0"/>
              <a:t>ネズミを倒したら、アイテムがドロップするのは前のページで説明済み</a:t>
            </a:r>
            <a:endParaRPr kumimoji="1" lang="ja-JP" altLang="en-US" dirty="0"/>
          </a:p>
        </p:txBody>
      </p:sp>
      <p:sp>
        <p:nvSpPr>
          <p:cNvPr id="14" name="テキスト ボックス 13"/>
          <p:cNvSpPr txBox="1"/>
          <p:nvPr/>
        </p:nvSpPr>
        <p:spPr>
          <a:xfrm>
            <a:off x="1298655" y="2496736"/>
            <a:ext cx="977202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ja-JP" altLang="en-US" sz="2400" u="sng" dirty="0" smtClean="0"/>
              <a:t>できるだけ全部のお菓子を回収といったゲームの目的があり、ゲームの最後にゲーム全体でお菓子の回収率を表示させ、回収率１００％を目指してもらえるように工夫する。</a:t>
            </a:r>
            <a:endParaRPr kumimoji="1" lang="ja-JP" altLang="en-US" sz="2400" u="sng" dirty="0"/>
          </a:p>
        </p:txBody>
      </p:sp>
      <p:sp>
        <p:nvSpPr>
          <p:cNvPr id="16" name="下矢印 15"/>
          <p:cNvSpPr/>
          <p:nvPr/>
        </p:nvSpPr>
        <p:spPr>
          <a:xfrm>
            <a:off x="5447535" y="3804009"/>
            <a:ext cx="964276" cy="16654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6411811" y="4407690"/>
            <a:ext cx="2576946" cy="461665"/>
          </a:xfrm>
          <a:prstGeom prst="rect">
            <a:avLst/>
          </a:prstGeom>
          <a:noFill/>
        </p:spPr>
        <p:txBody>
          <a:bodyPr wrap="square" rtlCol="0">
            <a:spAutoFit/>
          </a:bodyPr>
          <a:lstStyle/>
          <a:p>
            <a:r>
              <a:rPr kumimoji="1" lang="ja-JP" altLang="en-US" sz="2400" dirty="0" smtClean="0"/>
              <a:t>そのためには</a:t>
            </a:r>
            <a:r>
              <a:rPr kumimoji="1" lang="en-US" altLang="ja-JP" sz="2400" dirty="0" smtClean="0"/>
              <a:t>…</a:t>
            </a:r>
            <a:endParaRPr kumimoji="1" lang="ja-JP" altLang="en-US" sz="2400" dirty="0"/>
          </a:p>
        </p:txBody>
      </p:sp>
      <p:sp>
        <p:nvSpPr>
          <p:cNvPr id="18" name="テキスト ボックス 17"/>
          <p:cNvSpPr txBox="1"/>
          <p:nvPr/>
        </p:nvSpPr>
        <p:spPr>
          <a:xfrm>
            <a:off x="1255648" y="5547025"/>
            <a:ext cx="9858041"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kumimoji="1" lang="ja-JP" altLang="en-US" sz="2400" dirty="0" smtClean="0"/>
              <a:t>攻撃である、ひっかく　鳴き声をうまく使い、ダッシュも効率を回す意味で使って回収する　その際に、アイテムが出現するので移動速度アップ攻撃力アップを取りつつうまく立ち回る！</a:t>
            </a:r>
            <a:endParaRPr kumimoji="1" lang="ja-JP" altLang="en-US" sz="2400" dirty="0"/>
          </a:p>
        </p:txBody>
      </p:sp>
      <p:sp>
        <p:nvSpPr>
          <p:cNvPr id="19" name="テキスト ボックス 18"/>
          <p:cNvSpPr txBox="1"/>
          <p:nvPr/>
        </p:nvSpPr>
        <p:spPr>
          <a:xfrm>
            <a:off x="1555227" y="4238030"/>
            <a:ext cx="1612243" cy="369332"/>
          </a:xfrm>
          <a:prstGeom prst="rect">
            <a:avLst/>
          </a:prstGeom>
          <a:noFill/>
        </p:spPr>
        <p:txBody>
          <a:bodyPr wrap="square" rtlCol="0">
            <a:spAutoFit/>
          </a:bodyPr>
          <a:lstStyle/>
          <a:p>
            <a:r>
              <a:rPr kumimoji="1" lang="ja-JP" altLang="en-US" dirty="0" smtClean="0"/>
              <a:t>回収率は</a:t>
            </a:r>
            <a:r>
              <a:rPr kumimoji="1" lang="en-US" altLang="ja-JP" dirty="0" smtClean="0"/>
              <a:t>…</a:t>
            </a:r>
            <a:r>
              <a:rPr kumimoji="1" lang="ja-JP" altLang="en-US" dirty="0" smtClean="0"/>
              <a:t>？</a:t>
            </a:r>
            <a:endParaRPr kumimoji="1" lang="ja-JP" altLang="en-US" dirty="0"/>
          </a:p>
        </p:txBody>
      </p:sp>
      <p:sp>
        <p:nvSpPr>
          <p:cNvPr id="20" name="テキスト ボックス 19"/>
          <p:cNvSpPr txBox="1"/>
          <p:nvPr/>
        </p:nvSpPr>
        <p:spPr>
          <a:xfrm>
            <a:off x="2534024" y="4678162"/>
            <a:ext cx="1039091" cy="382385"/>
          </a:xfrm>
          <a:prstGeom prst="rect">
            <a:avLst/>
          </a:prstGeom>
          <a:noFill/>
        </p:spPr>
        <p:txBody>
          <a:bodyPr wrap="square" rtlCol="0">
            <a:spAutoFit/>
          </a:bodyPr>
          <a:lstStyle/>
          <a:p>
            <a:r>
              <a:rPr kumimoji="1" lang="ja-JP" altLang="en-US" b="1" u="sng" dirty="0" smtClean="0"/>
              <a:t>７８％</a:t>
            </a:r>
            <a:endParaRPr kumimoji="1" lang="ja-JP" altLang="en-US" b="1" u="sng" dirty="0"/>
          </a:p>
        </p:txBody>
      </p:sp>
      <p:pic>
        <p:nvPicPr>
          <p:cNvPr id="21" name="図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146" y="4027430"/>
            <a:ext cx="1276356" cy="1276356"/>
          </a:xfrm>
          <a:prstGeom prst="rect">
            <a:avLst/>
          </a:prstGeom>
        </p:spPr>
      </p:pic>
      <p:sp>
        <p:nvSpPr>
          <p:cNvPr id="23" name="テキスト ボックス 22"/>
          <p:cNvSpPr txBox="1"/>
          <p:nvPr/>
        </p:nvSpPr>
        <p:spPr>
          <a:xfrm rot="921988">
            <a:off x="3877755" y="3956840"/>
            <a:ext cx="1853738" cy="369332"/>
          </a:xfrm>
          <a:prstGeom prst="rect">
            <a:avLst/>
          </a:prstGeom>
          <a:noFill/>
        </p:spPr>
        <p:txBody>
          <a:bodyPr wrap="square" rtlCol="0">
            <a:spAutoFit/>
          </a:bodyPr>
          <a:lstStyle/>
          <a:p>
            <a:r>
              <a:rPr kumimoji="1" lang="ja-JP" altLang="en-US" b="1" dirty="0" smtClean="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「もっかい！」</a:t>
            </a:r>
            <a:endParaRPr kumimoji="1" lang="ja-JP" altLang="en-US" b="1"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pic>
        <p:nvPicPr>
          <p:cNvPr id="25" name="図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062" y="4160382"/>
            <a:ext cx="1064030" cy="956280"/>
          </a:xfrm>
          <a:prstGeom prst="rect">
            <a:avLst/>
          </a:prstGeom>
        </p:spPr>
      </p:pic>
    </p:spTree>
    <p:extLst>
      <p:ext uri="{BB962C8B-B14F-4D97-AF65-F5344CB8AC3E}">
        <p14:creationId xmlns:p14="http://schemas.microsoft.com/office/powerpoint/2010/main" val="33098485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77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hlinkClick r:id="rId2" action="ppaction://hlinkfile"/>
          </p:cNvPr>
          <p:cNvSpPr txBox="1"/>
          <p:nvPr/>
        </p:nvSpPr>
        <p:spPr>
          <a:xfrm>
            <a:off x="1487978" y="2086494"/>
            <a:ext cx="9193877" cy="2646878"/>
          </a:xfrm>
          <a:prstGeom prst="rect">
            <a:avLst/>
          </a:prstGeom>
          <a:noFill/>
        </p:spPr>
        <p:txBody>
          <a:bodyPr wrap="square" rtlCol="0">
            <a:spAutoFit/>
          </a:bodyPr>
          <a:lstStyle/>
          <a:p>
            <a:r>
              <a:rPr kumimoji="1" lang="ja-JP" altLang="en-US" sz="16600" dirty="0" smtClean="0">
                <a:hlinkClick r:id="rId2" action="ppaction://hlinkfile"/>
              </a:rPr>
              <a:t>仕様書へ</a:t>
            </a:r>
            <a:endParaRPr kumimoji="1" lang="ja-JP" altLang="en-US" sz="16600" dirty="0"/>
          </a:p>
        </p:txBody>
      </p:sp>
    </p:spTree>
    <p:extLst>
      <p:ext uri="{BB962C8B-B14F-4D97-AF65-F5344CB8AC3E}">
        <p14:creationId xmlns:p14="http://schemas.microsoft.com/office/powerpoint/2010/main" val="286146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91216"/>
            <a:ext cx="10964487" cy="6167524"/>
          </a:xfrm>
          <a:prstGeom prst="rect">
            <a:avLst/>
          </a:prstGeom>
        </p:spPr>
      </p:pic>
    </p:spTree>
    <p:extLst>
      <p:ext uri="{BB962C8B-B14F-4D97-AF65-F5344CB8AC3E}">
        <p14:creationId xmlns:p14="http://schemas.microsoft.com/office/powerpoint/2010/main" val="815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4625946" y="1660809"/>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ln w="0"/>
                <a:effectLst>
                  <a:outerShdw blurRad="38100" dist="19050" dir="2700000" algn="tl" rotWithShape="0">
                    <a:schemeClr val="dk1">
                      <a:alpha val="40000"/>
                    </a:schemeClr>
                  </a:outerShdw>
                </a:effectLst>
              </a:rPr>
              <a:t>おかしを求めて</a:t>
            </a:r>
            <a:r>
              <a:rPr kumimoji="1" lang="ja-JP" altLang="en-US" sz="2000" dirty="0" smtClean="0">
                <a:ln w="0"/>
                <a:effectLst>
                  <a:outerShdw blurRad="38100" dist="19050" dir="2700000" algn="tl" rotWithShape="0">
                    <a:schemeClr val="dk1">
                      <a:alpha val="40000"/>
                    </a:schemeClr>
                  </a:outerShdw>
                </a:effectLst>
              </a:rPr>
              <a:t>ニャーニャーニャー</a:t>
            </a:r>
            <a:endParaRPr kumimoji="1" lang="ja-JP" altLang="en-US" sz="2000" dirty="0">
              <a:ln w="0"/>
              <a:effectLst>
                <a:outerShdw blurRad="38100" dist="19050" dir="2700000" algn="tl" rotWithShape="0">
                  <a:schemeClr val="dk1">
                    <a:alpha val="40000"/>
                  </a:schemeClr>
                </a:outerShdw>
              </a:effectLst>
            </a:endParaRPr>
          </a:p>
        </p:txBody>
      </p:sp>
      <p:sp>
        <p:nvSpPr>
          <p:cNvPr id="8" name="テキスト ボックス 7"/>
          <p:cNvSpPr txBox="1"/>
          <p:nvPr/>
        </p:nvSpPr>
        <p:spPr>
          <a:xfrm>
            <a:off x="4625946" y="3358658"/>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2800" dirty="0" smtClean="0"/>
              <a:t>３</a:t>
            </a:r>
            <a:r>
              <a:rPr kumimoji="1" lang="en-US" altLang="ja-JP" sz="2800" dirty="0" smtClean="0"/>
              <a:t>D</a:t>
            </a:r>
            <a:r>
              <a:rPr kumimoji="1" lang="ja-JP" altLang="en-US" sz="2800" dirty="0" smtClean="0"/>
              <a:t>アクションシューティング</a:t>
            </a:r>
            <a:endParaRPr kumimoji="1" lang="ja-JP" altLang="en-US" sz="2800" dirty="0"/>
          </a:p>
        </p:txBody>
      </p:sp>
      <p:sp>
        <p:nvSpPr>
          <p:cNvPr id="9" name="テキスト ボックス 8"/>
          <p:cNvSpPr txBox="1"/>
          <p:nvPr/>
        </p:nvSpPr>
        <p:spPr>
          <a:xfrm>
            <a:off x="4625946" y="5056507"/>
            <a:ext cx="6177483" cy="52322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ja-JP" sz="2800" dirty="0" smtClean="0"/>
              <a:t>2</a:t>
            </a:r>
            <a:r>
              <a:rPr lang="ja-JP" altLang="en-US" sz="2800" dirty="0" smtClean="0"/>
              <a:t>人協力</a:t>
            </a:r>
            <a:endParaRPr kumimoji="1" lang="ja-JP" altLang="en-US" sz="2800" dirty="0"/>
          </a:p>
        </p:txBody>
      </p:sp>
      <p:sp>
        <p:nvSpPr>
          <p:cNvPr id="10" name="コンテンツ プレースホルダー 2"/>
          <p:cNvSpPr txBox="1">
            <a:spLocks/>
          </p:cNvSpPr>
          <p:nvPr/>
        </p:nvSpPr>
        <p:spPr>
          <a:xfrm>
            <a:off x="1081735" y="3358658"/>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ジャンル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コンテンツ プレースホルダー 2"/>
          <p:cNvSpPr txBox="1">
            <a:spLocks/>
          </p:cNvSpPr>
          <p:nvPr/>
        </p:nvSpPr>
        <p:spPr>
          <a:xfrm>
            <a:off x="1081735" y="5056507"/>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プレイ人数</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コンテンツ プレースホルダー 2"/>
          <p:cNvSpPr txBox="1">
            <a:spLocks/>
          </p:cNvSpPr>
          <p:nvPr/>
        </p:nvSpPr>
        <p:spPr>
          <a:xfrm>
            <a:off x="1081735" y="1660265"/>
            <a:ext cx="2592490" cy="52322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lt1"/>
                </a:solidFill>
                <a:latin typeface="+mn-lt"/>
                <a:ea typeface="+mn-ea"/>
                <a:cs typeface="+mn-cs"/>
              </a:defRPr>
            </a:lvl9pPr>
          </a:lstStyle>
          <a:p>
            <a:r>
              <a:rPr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タイトル</a:t>
            </a:r>
            <a:endParaRPr lang="ja-JP" alt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正方形/長方形 12"/>
          <p:cNvSpPr/>
          <p:nvPr/>
        </p:nvSpPr>
        <p:spPr>
          <a:xfrm>
            <a:off x="1298656" y="196370"/>
            <a:ext cx="307383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p:cNvSpPr>
            <a:spLocks noGrp="1"/>
          </p:cNvSpPr>
          <p:nvPr>
            <p:ph type="title"/>
          </p:nvPr>
        </p:nvSpPr>
        <p:spPr>
          <a:xfrm>
            <a:off x="1555227" y="363458"/>
            <a:ext cx="2692577" cy="787091"/>
          </a:xfrm>
        </p:spPr>
        <p:txBody>
          <a:bodyPr>
            <a:normAutofit/>
          </a:bodyPr>
          <a:lstStyle/>
          <a:p>
            <a:r>
              <a:rPr kumimoji="1" lang="ja-JP" altLang="en-US" sz="4600" dirty="0" smtClean="0"/>
              <a:t>基本情報</a:t>
            </a:r>
            <a:endParaRPr kumimoji="1" lang="ja-JP" altLang="en-US" sz="4600" dirty="0"/>
          </a:p>
        </p:txBody>
      </p:sp>
    </p:spTree>
    <p:extLst>
      <p:ext uri="{BB962C8B-B14F-4D97-AF65-F5344CB8AC3E}">
        <p14:creationId xmlns:p14="http://schemas.microsoft.com/office/powerpoint/2010/main" val="4163919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idx="1"/>
          </p:nvPr>
        </p:nvSpPr>
        <p:spPr>
          <a:xfrm>
            <a:off x="1042398" y="1270153"/>
            <a:ext cx="9772460" cy="1572800"/>
          </a:xfrm>
        </p:spPr>
        <p:txBody>
          <a:bodyPr>
            <a:noAutofit/>
          </a:bodyPr>
          <a:lstStyle/>
          <a:p>
            <a:pPr marL="0" indent="0">
              <a:buNone/>
            </a:pPr>
            <a:r>
              <a:rPr kumimoji="1" lang="ja-JP" altLang="en-US" sz="4400" dirty="0" smtClean="0"/>
              <a:t>かわいい世界観で普段ゲームしない人でも簡単に遊べるゲーム</a:t>
            </a:r>
            <a:endParaRPr kumimoji="1" lang="ja-JP" altLang="en-US" sz="4400" dirty="0"/>
          </a:p>
        </p:txBody>
      </p:sp>
      <p:sp>
        <p:nvSpPr>
          <p:cNvPr id="4" name="テキスト ボックス 3"/>
          <p:cNvSpPr txBox="1"/>
          <p:nvPr/>
        </p:nvSpPr>
        <p:spPr>
          <a:xfrm>
            <a:off x="1251678" y="3089292"/>
            <a:ext cx="1163781" cy="461665"/>
          </a:xfrm>
          <a:prstGeom prst="rect">
            <a:avLst/>
          </a:prstGeom>
          <a:noFill/>
        </p:spPr>
        <p:txBody>
          <a:bodyPr wrap="square" rtlCol="0">
            <a:spAutoFit/>
          </a:bodyPr>
          <a:lstStyle/>
          <a:p>
            <a:r>
              <a:rPr lang="en-US" altLang="ja-JP" sz="2400" dirty="0" smtClean="0"/>
              <a:t>Point</a:t>
            </a:r>
            <a:r>
              <a:rPr lang="ja-JP" altLang="en-US" sz="2400" dirty="0" smtClean="0"/>
              <a:t>１</a:t>
            </a:r>
            <a:endParaRPr lang="en-US" altLang="ja-JP" sz="2400" dirty="0" smtClean="0"/>
          </a:p>
        </p:txBody>
      </p:sp>
      <p:sp>
        <p:nvSpPr>
          <p:cNvPr id="5" name="テキスト ボックス 4"/>
          <p:cNvSpPr txBox="1"/>
          <p:nvPr/>
        </p:nvSpPr>
        <p:spPr>
          <a:xfrm>
            <a:off x="3894513" y="3107876"/>
            <a:ext cx="4947315" cy="646331"/>
          </a:xfrm>
          <a:prstGeom prst="rect">
            <a:avLst/>
          </a:prstGeom>
          <a:noFill/>
        </p:spPr>
        <p:txBody>
          <a:bodyPr wrap="square" rtlCol="0">
            <a:spAutoFit/>
          </a:bodyPr>
          <a:lstStyle/>
          <a:p>
            <a:r>
              <a:rPr kumimoji="1" lang="ja-JP" altLang="en-US" sz="2000" dirty="0" smtClean="0"/>
              <a:t>遊んでもらえるよう工夫</a:t>
            </a:r>
            <a:endParaRPr kumimoji="1" lang="en-US" altLang="ja-JP" sz="2000" dirty="0" smtClean="0"/>
          </a:p>
          <a:p>
            <a:r>
              <a:rPr kumimoji="1" lang="ja-JP" altLang="en-US" sz="1600" dirty="0" smtClean="0"/>
              <a:t>～お菓子の回収率を気にして～</a:t>
            </a:r>
            <a:endParaRPr kumimoji="1" lang="en-US" altLang="ja-JP" sz="1600" dirty="0"/>
          </a:p>
        </p:txBody>
      </p:sp>
      <p:sp>
        <p:nvSpPr>
          <p:cNvPr id="6" name="テキスト ボックス 5"/>
          <p:cNvSpPr txBox="1"/>
          <p:nvPr/>
        </p:nvSpPr>
        <p:spPr>
          <a:xfrm>
            <a:off x="1251678" y="4162677"/>
            <a:ext cx="1163781" cy="461665"/>
          </a:xfrm>
          <a:prstGeom prst="rect">
            <a:avLst/>
          </a:prstGeom>
          <a:noFill/>
        </p:spPr>
        <p:txBody>
          <a:bodyPr wrap="square" rtlCol="0">
            <a:spAutoFit/>
          </a:bodyPr>
          <a:lstStyle/>
          <a:p>
            <a:r>
              <a:rPr lang="en-US" altLang="ja-JP" sz="2400" dirty="0" smtClean="0"/>
              <a:t>Point</a:t>
            </a:r>
            <a:r>
              <a:rPr lang="ja-JP" altLang="en-US" sz="2400" dirty="0" smtClean="0"/>
              <a:t>２</a:t>
            </a:r>
            <a:endParaRPr lang="en-US" altLang="ja-JP" sz="2400" dirty="0" smtClean="0"/>
          </a:p>
        </p:txBody>
      </p:sp>
      <p:sp>
        <p:nvSpPr>
          <p:cNvPr id="7" name="テキスト ボックス 6"/>
          <p:cNvSpPr txBox="1"/>
          <p:nvPr/>
        </p:nvSpPr>
        <p:spPr>
          <a:xfrm>
            <a:off x="3894513" y="4162677"/>
            <a:ext cx="5141422" cy="646331"/>
          </a:xfrm>
          <a:prstGeom prst="rect">
            <a:avLst/>
          </a:prstGeom>
          <a:noFill/>
        </p:spPr>
        <p:txBody>
          <a:bodyPr wrap="square" rtlCol="0">
            <a:spAutoFit/>
          </a:bodyPr>
          <a:lstStyle/>
          <a:p>
            <a:r>
              <a:rPr kumimoji="1" lang="ja-JP" altLang="en-US" sz="2000" dirty="0" smtClean="0"/>
              <a:t>ネコ特有のかわいい攻撃モーション</a:t>
            </a:r>
            <a:endParaRPr kumimoji="1" lang="en-US" altLang="ja-JP" sz="2000" dirty="0" smtClean="0"/>
          </a:p>
          <a:p>
            <a:r>
              <a:rPr kumimoji="1" lang="ja-JP" altLang="en-US" sz="1600" dirty="0" smtClean="0"/>
              <a:t>～ひっかくなど、声で攻撃などかわいいモーション～</a:t>
            </a:r>
            <a:endParaRPr kumimoji="1" lang="ja-JP" altLang="en-US" sz="1600" dirty="0"/>
          </a:p>
        </p:txBody>
      </p:sp>
      <p:sp>
        <p:nvSpPr>
          <p:cNvPr id="8" name="テキスト ボックス 7"/>
          <p:cNvSpPr txBox="1"/>
          <p:nvPr/>
        </p:nvSpPr>
        <p:spPr>
          <a:xfrm>
            <a:off x="1251678" y="5236062"/>
            <a:ext cx="1163781" cy="461665"/>
          </a:xfrm>
          <a:prstGeom prst="rect">
            <a:avLst/>
          </a:prstGeom>
          <a:noFill/>
        </p:spPr>
        <p:txBody>
          <a:bodyPr wrap="square" rtlCol="0">
            <a:spAutoFit/>
          </a:bodyPr>
          <a:lstStyle/>
          <a:p>
            <a:r>
              <a:rPr lang="en-US" altLang="ja-JP" sz="2400" dirty="0" smtClean="0"/>
              <a:t>Point</a:t>
            </a:r>
            <a:r>
              <a:rPr lang="ja-JP" altLang="en-US" sz="2400" dirty="0" smtClean="0"/>
              <a:t>３</a:t>
            </a:r>
            <a:endParaRPr lang="en-US" altLang="ja-JP" sz="2400" dirty="0" smtClean="0"/>
          </a:p>
        </p:txBody>
      </p:sp>
      <p:sp>
        <p:nvSpPr>
          <p:cNvPr id="9" name="テキスト ボックス 8"/>
          <p:cNvSpPr txBox="1"/>
          <p:nvPr/>
        </p:nvSpPr>
        <p:spPr>
          <a:xfrm>
            <a:off x="3894513" y="5217478"/>
            <a:ext cx="4947315" cy="646331"/>
          </a:xfrm>
          <a:prstGeom prst="rect">
            <a:avLst/>
          </a:prstGeom>
          <a:noFill/>
        </p:spPr>
        <p:txBody>
          <a:bodyPr wrap="square" rtlCol="0">
            <a:spAutoFit/>
          </a:bodyPr>
          <a:lstStyle/>
          <a:p>
            <a:r>
              <a:rPr kumimoji="1" lang="en-US" altLang="ja-JP" sz="2000" dirty="0" smtClean="0"/>
              <a:t>2</a:t>
            </a:r>
            <a:r>
              <a:rPr kumimoji="1" lang="ja-JP" altLang="en-US" sz="2000" dirty="0" smtClean="0"/>
              <a:t>人協力プレイ</a:t>
            </a:r>
            <a:endParaRPr kumimoji="1" lang="en-US" altLang="ja-JP" sz="2000" dirty="0" smtClean="0"/>
          </a:p>
          <a:p>
            <a:r>
              <a:rPr kumimoji="1" lang="ja-JP" altLang="en-US" sz="1600" dirty="0" smtClean="0"/>
              <a:t>～両方初心者でも協力してお菓子を回収しよう～</a:t>
            </a:r>
            <a:endParaRPr kumimoji="1" lang="ja-JP" altLang="en-US" sz="1600" dirty="0"/>
          </a:p>
        </p:txBody>
      </p:sp>
      <p:sp>
        <p:nvSpPr>
          <p:cNvPr id="11" name="正方形/長方形 10"/>
          <p:cNvSpPr/>
          <p:nvPr/>
        </p:nvSpPr>
        <p:spPr>
          <a:xfrm>
            <a:off x="1298656" y="196370"/>
            <a:ext cx="3622479"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タイトル 1"/>
          <p:cNvSpPr>
            <a:spLocks noGrp="1"/>
          </p:cNvSpPr>
          <p:nvPr>
            <p:ph type="title"/>
          </p:nvPr>
        </p:nvSpPr>
        <p:spPr>
          <a:xfrm>
            <a:off x="1555228" y="363458"/>
            <a:ext cx="3365908" cy="787091"/>
          </a:xfrm>
        </p:spPr>
        <p:txBody>
          <a:bodyPr>
            <a:normAutofit/>
          </a:bodyPr>
          <a:lstStyle/>
          <a:p>
            <a:r>
              <a:rPr kumimoji="1" lang="ja-JP" altLang="en-US" sz="4600" dirty="0" smtClean="0"/>
              <a:t>コンセプト</a:t>
            </a:r>
            <a:endParaRPr kumimoji="1" lang="ja-JP" altLang="en-US" sz="4600" dirty="0"/>
          </a:p>
        </p:txBody>
      </p:sp>
    </p:spTree>
    <p:extLst>
      <p:ext uri="{BB962C8B-B14F-4D97-AF65-F5344CB8AC3E}">
        <p14:creationId xmlns:p14="http://schemas.microsoft.com/office/powerpoint/2010/main" val="1889411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966642" y="1698635"/>
            <a:ext cx="9166573" cy="2524230"/>
          </a:xfrm>
        </p:spPr>
        <p:txBody>
          <a:bodyPr>
            <a:noAutofit/>
          </a:bodyPr>
          <a:lstStyle/>
          <a:p>
            <a:r>
              <a:rPr lang="ja-JP" altLang="en-US" sz="2400" dirty="0"/>
              <a:t>家</a:t>
            </a:r>
            <a:r>
              <a:rPr lang="ja-JP" altLang="en-US" sz="2400" dirty="0" smtClean="0"/>
              <a:t>から帰ってきたら、ネズミがお菓子を運んでいる！</a:t>
            </a:r>
            <a:endParaRPr lang="en-US" altLang="ja-JP" sz="2400" dirty="0" smtClean="0"/>
          </a:p>
          <a:p>
            <a:pPr marL="0" indent="0">
              <a:buNone/>
            </a:pPr>
            <a:r>
              <a:rPr lang="ja-JP" altLang="en-US" sz="2400" dirty="0"/>
              <a:t>　</a:t>
            </a:r>
            <a:r>
              <a:rPr lang="ja-JP" altLang="en-US" sz="2400" dirty="0" smtClean="0"/>
              <a:t>全部のお菓子を回収すべく、ネズミ達との戦いが始まる！！</a:t>
            </a:r>
            <a:endParaRPr lang="en-US" altLang="ja-JP" sz="2400" dirty="0" smtClean="0"/>
          </a:p>
          <a:p>
            <a:pPr marL="0" indent="0">
              <a:buNone/>
            </a:pPr>
            <a:endParaRPr lang="en-US" altLang="ja-JP" dirty="0"/>
          </a:p>
          <a:p>
            <a:r>
              <a:rPr lang="en-US" altLang="ja-JP" sz="2400" dirty="0" smtClean="0"/>
              <a:t>2</a:t>
            </a:r>
            <a:r>
              <a:rPr lang="ja-JP" altLang="en-US" sz="2400" dirty="0" smtClean="0"/>
              <a:t>人協力プレイで、協力しながらネズミを倒し、お菓子を回収しつつ、最後の部屋まで行きボスのドブネズミを倒せ！</a:t>
            </a:r>
            <a:endParaRPr lang="en-US" altLang="ja-JP" sz="2400" dirty="0" smtClean="0"/>
          </a:p>
        </p:txBody>
      </p:sp>
      <p:sp>
        <p:nvSpPr>
          <p:cNvPr id="4" name="テキスト ボックス 3"/>
          <p:cNvSpPr txBox="1"/>
          <p:nvPr/>
        </p:nvSpPr>
        <p:spPr>
          <a:xfrm>
            <a:off x="1862051" y="5219872"/>
            <a:ext cx="5270269" cy="646331"/>
          </a:xfrm>
          <a:prstGeom prst="rect">
            <a:avLst/>
          </a:prstGeom>
          <a:noFill/>
        </p:spPr>
        <p:txBody>
          <a:bodyPr wrap="square" rtlCol="0">
            <a:spAutoFit/>
          </a:bodyPr>
          <a:lstStyle/>
          <a:p>
            <a:r>
              <a:rPr kumimoji="1" lang="ja-JP" altLang="en-US" dirty="0" smtClean="0"/>
              <a:t>世界観はデザイナーがわかりやすいイメージ</a:t>
            </a:r>
            <a:endParaRPr kumimoji="1" lang="en-US" altLang="ja-JP" dirty="0" smtClean="0"/>
          </a:p>
          <a:p>
            <a:r>
              <a:rPr kumimoji="1" lang="en-US" altLang="ja-JP" dirty="0" smtClean="0"/>
              <a:t>(</a:t>
            </a:r>
            <a:r>
              <a:rPr kumimoji="1" lang="ja-JP" altLang="en-US" dirty="0" smtClean="0"/>
              <a:t>ルイナー</a:t>
            </a:r>
            <a:r>
              <a:rPr kumimoji="1" lang="en-US" altLang="ja-JP" dirty="0" smtClean="0"/>
              <a:t>)</a:t>
            </a:r>
            <a:r>
              <a:rPr kumimoji="1" lang="ja-JP" altLang="en-US" dirty="0" smtClean="0"/>
              <a:t>参考</a:t>
            </a:r>
            <a:endParaRPr kumimoji="1" lang="ja-JP" alt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3679" y="4382819"/>
            <a:ext cx="4289368" cy="2412770"/>
          </a:xfrm>
          <a:prstGeom prst="rect">
            <a:avLst/>
          </a:prstGeom>
        </p:spPr>
      </p:pic>
      <p:sp>
        <p:nvSpPr>
          <p:cNvPr id="7" name="正方形/長方形 6"/>
          <p:cNvSpPr/>
          <p:nvPr/>
        </p:nvSpPr>
        <p:spPr>
          <a:xfrm>
            <a:off x="1298656" y="196370"/>
            <a:ext cx="6066420"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7" y="363458"/>
            <a:ext cx="5976103" cy="787091"/>
          </a:xfrm>
        </p:spPr>
        <p:txBody>
          <a:bodyPr>
            <a:normAutofit fontScale="90000"/>
          </a:bodyPr>
          <a:lstStyle/>
          <a:p>
            <a:r>
              <a:rPr lang="ja-JP" altLang="en-US" sz="4600" dirty="0"/>
              <a:t>世界観</a:t>
            </a:r>
            <a:r>
              <a:rPr lang="ja-JP" altLang="en-US" sz="4600" dirty="0" smtClean="0"/>
              <a:t>とゲームの目的</a:t>
            </a:r>
            <a:endParaRPr kumimoji="1" lang="ja-JP" altLang="en-US" sz="4600" dirty="0"/>
          </a:p>
        </p:txBody>
      </p:sp>
    </p:spTree>
    <p:extLst>
      <p:ext uri="{BB962C8B-B14F-4D97-AF65-F5344CB8AC3E}">
        <p14:creationId xmlns:p14="http://schemas.microsoft.com/office/powerpoint/2010/main" val="3955605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78102" y="1612907"/>
            <a:ext cx="1071186" cy="523220"/>
          </a:xfrm>
          <a:prstGeom prst="rect">
            <a:avLst/>
          </a:prstGeom>
          <a:noFill/>
        </p:spPr>
        <p:txBody>
          <a:bodyPr wrap="square" rtlCol="0">
            <a:spAutoFit/>
          </a:bodyPr>
          <a:lstStyle/>
          <a:p>
            <a:r>
              <a:rPr kumimoji="1" lang="ja-JP" altLang="en-US" sz="2800" dirty="0" smtClean="0"/>
              <a:t>ネコ</a:t>
            </a:r>
            <a:endParaRPr kumimoji="1" lang="ja-JP" altLang="en-US" sz="2800" dirty="0"/>
          </a:p>
        </p:txBody>
      </p:sp>
      <p:sp>
        <p:nvSpPr>
          <p:cNvPr id="5" name="テキスト ボックス 4"/>
          <p:cNvSpPr txBox="1"/>
          <p:nvPr/>
        </p:nvSpPr>
        <p:spPr>
          <a:xfrm>
            <a:off x="6980072" y="1553391"/>
            <a:ext cx="1551408" cy="523220"/>
          </a:xfrm>
          <a:prstGeom prst="rect">
            <a:avLst/>
          </a:prstGeom>
          <a:noFill/>
        </p:spPr>
        <p:txBody>
          <a:bodyPr wrap="square" rtlCol="0">
            <a:spAutoFit/>
          </a:bodyPr>
          <a:lstStyle/>
          <a:p>
            <a:r>
              <a:rPr kumimoji="1" lang="ja-JP" altLang="en-US" sz="2800" dirty="0" smtClean="0"/>
              <a:t>ネズミ</a:t>
            </a:r>
            <a:endParaRPr kumimoji="1" lang="ja-JP" altLang="en-US" sz="2800" dirty="0"/>
          </a:p>
        </p:txBody>
      </p:sp>
      <p:sp>
        <p:nvSpPr>
          <p:cNvPr id="6" name="テキスト ボックス 5"/>
          <p:cNvSpPr txBox="1"/>
          <p:nvPr/>
        </p:nvSpPr>
        <p:spPr>
          <a:xfrm>
            <a:off x="9345586" y="3023288"/>
            <a:ext cx="2412768" cy="523220"/>
          </a:xfrm>
          <a:prstGeom prst="rect">
            <a:avLst/>
          </a:prstGeom>
          <a:noFill/>
        </p:spPr>
        <p:txBody>
          <a:bodyPr wrap="square" rtlCol="0">
            <a:spAutoFit/>
          </a:bodyPr>
          <a:lstStyle/>
          <a:p>
            <a:r>
              <a:rPr kumimoji="1" lang="ja-JP" altLang="en-US" sz="2800" dirty="0" smtClean="0"/>
              <a:t>ドブネズミ</a:t>
            </a:r>
            <a:endParaRPr kumimoji="1" lang="ja-JP" altLang="en-US" sz="2800" dirty="0"/>
          </a:p>
        </p:txBody>
      </p:sp>
      <p:sp>
        <p:nvSpPr>
          <p:cNvPr id="7" name="正方形/長方形 6"/>
          <p:cNvSpPr/>
          <p:nvPr/>
        </p:nvSpPr>
        <p:spPr>
          <a:xfrm>
            <a:off x="1298656" y="196370"/>
            <a:ext cx="5368152"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1555228" y="363458"/>
            <a:ext cx="5111580" cy="787091"/>
          </a:xfrm>
        </p:spPr>
        <p:txBody>
          <a:bodyPr>
            <a:normAutofit/>
          </a:bodyPr>
          <a:lstStyle/>
          <a:p>
            <a:r>
              <a:rPr kumimoji="1" lang="ja-JP" altLang="en-US" sz="4600" dirty="0" smtClean="0"/>
              <a:t>キャラクター紹介</a:t>
            </a:r>
            <a:endParaRPr kumimoji="1" lang="ja-JP" altLang="en-US" sz="46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416" y="4502954"/>
            <a:ext cx="2925972" cy="2222082"/>
          </a:xfrm>
          <a:prstGeom prst="rect">
            <a:avLst/>
          </a:prstGeom>
        </p:spPr>
      </p:pic>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416" y="2229153"/>
            <a:ext cx="2925972" cy="1932466"/>
          </a:xfrm>
          <a:prstGeom prst="rect">
            <a:avLst/>
          </a:prstGeom>
        </p:spPr>
      </p:pic>
      <p:sp>
        <p:nvSpPr>
          <p:cNvPr id="10" name="正方形/長方形 9"/>
          <p:cNvSpPr/>
          <p:nvPr/>
        </p:nvSpPr>
        <p:spPr>
          <a:xfrm>
            <a:off x="8050878" y="3546508"/>
            <a:ext cx="3707476" cy="28678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未開発</a:t>
            </a:r>
            <a:endParaRPr kumimoji="1" lang="ja-JP" altLang="en-US" dirty="0"/>
          </a:p>
        </p:txBody>
      </p:sp>
      <p:sp>
        <p:nvSpPr>
          <p:cNvPr id="2" name="正方形/長方形 1"/>
          <p:cNvSpPr/>
          <p:nvPr/>
        </p:nvSpPr>
        <p:spPr>
          <a:xfrm>
            <a:off x="6107777" y="2229153"/>
            <a:ext cx="2863736" cy="21446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未開発</a:t>
            </a:r>
            <a:endParaRPr kumimoji="1" lang="ja-JP" altLang="en-US" dirty="0"/>
          </a:p>
        </p:txBody>
      </p:sp>
      <p:sp>
        <p:nvSpPr>
          <p:cNvPr id="11" name="テキスト ボックス 10"/>
          <p:cNvSpPr txBox="1"/>
          <p:nvPr/>
        </p:nvSpPr>
        <p:spPr>
          <a:xfrm>
            <a:off x="4109388" y="2224154"/>
            <a:ext cx="1689919" cy="369332"/>
          </a:xfrm>
          <a:prstGeom prst="rect">
            <a:avLst/>
          </a:prstGeom>
          <a:noFill/>
        </p:spPr>
        <p:txBody>
          <a:bodyPr wrap="square" rtlCol="0">
            <a:spAutoFit/>
          </a:bodyPr>
          <a:lstStyle/>
          <a:p>
            <a:r>
              <a:rPr kumimoji="1" lang="ja-JP" altLang="en-US" dirty="0" smtClean="0"/>
              <a:t>視点は上から</a:t>
            </a:r>
            <a:endParaRPr kumimoji="1" lang="ja-JP" altLang="en-US" dirty="0"/>
          </a:p>
        </p:txBody>
      </p:sp>
      <p:sp>
        <p:nvSpPr>
          <p:cNvPr id="12" name="テキスト ボックス 11"/>
          <p:cNvSpPr txBox="1"/>
          <p:nvPr/>
        </p:nvSpPr>
        <p:spPr>
          <a:xfrm>
            <a:off x="4046004" y="3023288"/>
            <a:ext cx="2125157" cy="646331"/>
          </a:xfrm>
          <a:prstGeom prst="rect">
            <a:avLst/>
          </a:prstGeom>
          <a:noFill/>
        </p:spPr>
        <p:txBody>
          <a:bodyPr wrap="square" rtlCol="0">
            <a:spAutoFit/>
          </a:bodyPr>
          <a:lstStyle/>
          <a:p>
            <a:r>
              <a:rPr kumimoji="1" lang="ja-JP" altLang="en-US" dirty="0" smtClean="0"/>
              <a:t>ひっかく、なき声</a:t>
            </a:r>
            <a:endParaRPr kumimoji="1" lang="en-US" altLang="ja-JP" dirty="0" smtClean="0"/>
          </a:p>
          <a:p>
            <a:r>
              <a:rPr kumimoji="1" lang="ja-JP" altLang="en-US" dirty="0" smtClean="0"/>
              <a:t>モーション追加</a:t>
            </a:r>
            <a:endParaRPr kumimoji="1" lang="ja-JP" altLang="en-US" dirty="0"/>
          </a:p>
        </p:txBody>
      </p:sp>
      <p:sp>
        <p:nvSpPr>
          <p:cNvPr id="13" name="テキスト ボックス 12"/>
          <p:cNvSpPr txBox="1"/>
          <p:nvPr/>
        </p:nvSpPr>
        <p:spPr>
          <a:xfrm>
            <a:off x="4109388" y="4771505"/>
            <a:ext cx="2061773" cy="646331"/>
          </a:xfrm>
          <a:prstGeom prst="rect">
            <a:avLst/>
          </a:prstGeom>
          <a:noFill/>
        </p:spPr>
        <p:txBody>
          <a:bodyPr wrap="square" rtlCol="0">
            <a:spAutoFit/>
          </a:bodyPr>
          <a:lstStyle/>
          <a:p>
            <a:r>
              <a:rPr kumimoji="1" lang="ja-JP" altLang="en-US" dirty="0" smtClean="0"/>
              <a:t>歩くモーションも可愛らしく</a:t>
            </a:r>
            <a:endParaRPr kumimoji="1" lang="ja-JP" altLang="en-US" dirty="0"/>
          </a:p>
        </p:txBody>
      </p: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6577" y="4234039"/>
            <a:ext cx="1366649" cy="1721261"/>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171161" y="2290038"/>
            <a:ext cx="1308843" cy="920280"/>
          </a:xfrm>
          <a:prstGeom prst="rect">
            <a:avLst/>
          </a:prstGeom>
        </p:spPr>
      </p:pic>
    </p:spTree>
    <p:extLst>
      <p:ext uri="{BB962C8B-B14F-4D97-AF65-F5344CB8AC3E}">
        <p14:creationId xmlns:p14="http://schemas.microsoft.com/office/powerpoint/2010/main" val="2867761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カギ線コネクタ 26"/>
          <p:cNvCxnSpPr>
            <a:stCxn id="67" idx="2"/>
            <a:endCxn id="59" idx="3"/>
          </p:cNvCxnSpPr>
          <p:nvPr/>
        </p:nvCxnSpPr>
        <p:spPr>
          <a:xfrm rot="5400000">
            <a:off x="8433935" y="2317893"/>
            <a:ext cx="734325" cy="1442258"/>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32" name="正方形/長方形 31"/>
          <p:cNvSpPr/>
          <p:nvPr/>
        </p:nvSpPr>
        <p:spPr>
          <a:xfrm>
            <a:off x="1298655" y="196370"/>
            <a:ext cx="5866915"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タイトル 1"/>
          <p:cNvSpPr>
            <a:spLocks noGrp="1"/>
          </p:cNvSpPr>
          <p:nvPr>
            <p:ph type="title"/>
          </p:nvPr>
        </p:nvSpPr>
        <p:spPr>
          <a:xfrm>
            <a:off x="1385377" y="438273"/>
            <a:ext cx="5693470" cy="787091"/>
          </a:xfrm>
        </p:spPr>
        <p:txBody>
          <a:bodyPr>
            <a:normAutofit fontScale="90000"/>
          </a:bodyPr>
          <a:lstStyle/>
          <a:p>
            <a:r>
              <a:rPr kumimoji="1" lang="ja-JP" altLang="en-US" sz="4600" dirty="0" smtClean="0"/>
              <a:t>ゲームの基本的な流れ</a:t>
            </a:r>
            <a:endParaRPr kumimoji="1" lang="ja-JP" altLang="en-US" sz="4600" dirty="0"/>
          </a:p>
        </p:txBody>
      </p:sp>
      <p:sp>
        <p:nvSpPr>
          <p:cNvPr id="8" name="角丸四角形 7"/>
          <p:cNvSpPr/>
          <p:nvPr/>
        </p:nvSpPr>
        <p:spPr>
          <a:xfrm>
            <a:off x="6650182" y="144511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起動</a:t>
            </a:r>
          </a:p>
        </p:txBody>
      </p:sp>
      <p:sp>
        <p:nvSpPr>
          <p:cNvPr id="58" name="角丸四角形 57"/>
          <p:cNvSpPr/>
          <p:nvPr/>
        </p:nvSpPr>
        <p:spPr>
          <a:xfrm>
            <a:off x="6650182" y="2343579"/>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タイトル</a:t>
            </a:r>
            <a:endParaRPr kumimoji="1" lang="ja-JP" altLang="en-US" b="1" dirty="0">
              <a:solidFill>
                <a:schemeClr val="tx1"/>
              </a:solidFill>
            </a:endParaRPr>
          </a:p>
        </p:txBody>
      </p:sp>
      <p:sp>
        <p:nvSpPr>
          <p:cNvPr id="59" name="角丸四角形 58"/>
          <p:cNvSpPr/>
          <p:nvPr/>
        </p:nvSpPr>
        <p:spPr>
          <a:xfrm>
            <a:off x="6650182" y="3242044"/>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プレイ</a:t>
            </a:r>
            <a:endParaRPr kumimoji="1" lang="ja-JP" altLang="en-US" b="1" dirty="0">
              <a:solidFill>
                <a:schemeClr val="tx1"/>
              </a:solidFill>
            </a:endParaRPr>
          </a:p>
        </p:txBody>
      </p:sp>
      <p:sp>
        <p:nvSpPr>
          <p:cNvPr id="60" name="角丸四角形 59"/>
          <p:cNvSpPr/>
          <p:nvPr/>
        </p:nvSpPr>
        <p:spPr>
          <a:xfrm>
            <a:off x="6650182" y="414050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ランキング</a:t>
            </a:r>
            <a:endParaRPr kumimoji="1" lang="ja-JP" altLang="en-US" b="1" dirty="0">
              <a:solidFill>
                <a:schemeClr val="tx1"/>
              </a:solidFill>
            </a:endParaRPr>
          </a:p>
        </p:txBody>
      </p:sp>
      <p:sp>
        <p:nvSpPr>
          <p:cNvPr id="61" name="角丸四角形 60"/>
          <p:cNvSpPr/>
          <p:nvPr/>
        </p:nvSpPr>
        <p:spPr>
          <a:xfrm>
            <a:off x="6650182" y="5038974"/>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リザルト</a:t>
            </a:r>
            <a:endParaRPr kumimoji="1" lang="ja-JP" altLang="en-US" b="1" dirty="0">
              <a:solidFill>
                <a:schemeClr val="tx1"/>
              </a:solidFill>
            </a:endParaRPr>
          </a:p>
        </p:txBody>
      </p:sp>
      <p:sp>
        <p:nvSpPr>
          <p:cNvPr id="62" name="角丸四角形 61"/>
          <p:cNvSpPr/>
          <p:nvPr/>
        </p:nvSpPr>
        <p:spPr>
          <a:xfrm>
            <a:off x="6650182" y="5937439"/>
            <a:ext cx="1429787"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4" name="下矢印 13"/>
          <p:cNvSpPr/>
          <p:nvPr/>
        </p:nvSpPr>
        <p:spPr>
          <a:xfrm>
            <a:off x="7132318" y="1773395"/>
            <a:ext cx="465514" cy="57018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3" name="下矢印 62"/>
          <p:cNvSpPr/>
          <p:nvPr/>
        </p:nvSpPr>
        <p:spPr>
          <a:xfrm>
            <a:off x="7132318" y="267186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4" name="下矢印 63"/>
          <p:cNvSpPr/>
          <p:nvPr/>
        </p:nvSpPr>
        <p:spPr>
          <a:xfrm>
            <a:off x="7132317" y="357032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5" name="下矢印 64"/>
          <p:cNvSpPr/>
          <p:nvPr/>
        </p:nvSpPr>
        <p:spPr>
          <a:xfrm>
            <a:off x="7132317" y="4468790"/>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6" name="下矢印 65"/>
          <p:cNvSpPr/>
          <p:nvPr/>
        </p:nvSpPr>
        <p:spPr>
          <a:xfrm>
            <a:off x="7132317" y="5367255"/>
            <a:ext cx="465514" cy="57018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7" name="角丸四角形 66"/>
          <p:cNvSpPr/>
          <p:nvPr/>
        </p:nvSpPr>
        <p:spPr>
          <a:xfrm>
            <a:off x="8562103" y="2343579"/>
            <a:ext cx="1920245"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チュートリアル</a:t>
            </a:r>
            <a:endParaRPr kumimoji="1" lang="ja-JP" altLang="en-US" b="1" dirty="0">
              <a:solidFill>
                <a:schemeClr val="tx1"/>
              </a:solidFill>
            </a:endParaRPr>
          </a:p>
        </p:txBody>
      </p:sp>
      <p:sp>
        <p:nvSpPr>
          <p:cNvPr id="68" name="角丸四角形 67"/>
          <p:cNvSpPr/>
          <p:nvPr/>
        </p:nvSpPr>
        <p:spPr>
          <a:xfrm>
            <a:off x="4738260" y="2357480"/>
            <a:ext cx="1429786" cy="3282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終了</a:t>
            </a:r>
            <a:endParaRPr kumimoji="1" lang="ja-JP" altLang="en-US" b="1" dirty="0">
              <a:solidFill>
                <a:schemeClr val="tx1"/>
              </a:solidFill>
            </a:endParaRPr>
          </a:p>
        </p:txBody>
      </p:sp>
      <p:sp>
        <p:nvSpPr>
          <p:cNvPr id="16" name="U ターン矢印 15"/>
          <p:cNvSpPr/>
          <p:nvPr/>
        </p:nvSpPr>
        <p:spPr>
          <a:xfrm rot="16200000">
            <a:off x="3110269" y="2643726"/>
            <a:ext cx="4796185" cy="2283637"/>
          </a:xfrm>
          <a:prstGeom prst="uturnArrow">
            <a:avLst>
              <a:gd name="adj1" fmla="val 8966"/>
              <a:gd name="adj2" fmla="val 9438"/>
              <a:gd name="adj3" fmla="val 16139"/>
              <a:gd name="adj4" fmla="val 43750"/>
              <a:gd name="adj5"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曲折矢印 17"/>
          <p:cNvSpPr/>
          <p:nvPr/>
        </p:nvSpPr>
        <p:spPr>
          <a:xfrm>
            <a:off x="5253644" y="1387451"/>
            <a:ext cx="1396536" cy="970029"/>
          </a:xfrm>
          <a:prstGeom prst="bentArrow">
            <a:avLst>
              <a:gd name="adj1" fmla="val 25000"/>
              <a:gd name="adj2" fmla="val 22858"/>
              <a:gd name="adj3" fmla="val 38711"/>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cxnSp>
        <p:nvCxnSpPr>
          <p:cNvPr id="21" name="カギ線コネクタ 20"/>
          <p:cNvCxnSpPr>
            <a:stCxn id="59" idx="1"/>
            <a:endCxn id="14" idx="1"/>
          </p:cNvCxnSpPr>
          <p:nvPr/>
        </p:nvCxnSpPr>
        <p:spPr>
          <a:xfrm rot="10800000" flipH="1">
            <a:off x="6650182" y="2110823"/>
            <a:ext cx="482136" cy="1295362"/>
          </a:xfrm>
          <a:prstGeom prst="bentConnector3">
            <a:avLst>
              <a:gd name="adj1" fmla="val -47414"/>
            </a:avLst>
          </a:prstGeom>
          <a:ln w="38100">
            <a:tailEnd type="triangle"/>
          </a:ln>
        </p:spPr>
        <p:style>
          <a:lnRef idx="2">
            <a:schemeClr val="dk1"/>
          </a:lnRef>
          <a:fillRef idx="0">
            <a:schemeClr val="dk1"/>
          </a:fillRef>
          <a:effectRef idx="1">
            <a:schemeClr val="dk1"/>
          </a:effectRef>
          <a:fontRef idx="minor">
            <a:schemeClr val="tx1"/>
          </a:fontRef>
        </p:style>
      </p:cxnSp>
      <p:sp>
        <p:nvSpPr>
          <p:cNvPr id="19" name="左矢印 18"/>
          <p:cNvSpPr/>
          <p:nvPr/>
        </p:nvSpPr>
        <p:spPr>
          <a:xfrm>
            <a:off x="6168046" y="23165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5993445" y="2803062"/>
            <a:ext cx="9144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メニュ</a:t>
            </a:r>
            <a:endParaRPr kumimoji="1" lang="ja-JP" altLang="en-US" sz="1400" dirty="0"/>
          </a:p>
        </p:txBody>
      </p:sp>
      <p:sp>
        <p:nvSpPr>
          <p:cNvPr id="73" name="テキスト ボックス 72"/>
          <p:cNvSpPr txBox="1"/>
          <p:nvPr/>
        </p:nvSpPr>
        <p:spPr>
          <a:xfrm>
            <a:off x="5908225" y="2015298"/>
            <a:ext cx="81052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やめる</a:t>
            </a:r>
            <a:endParaRPr kumimoji="1" lang="ja-JP" altLang="en-US" sz="1400" dirty="0"/>
          </a:p>
        </p:txBody>
      </p:sp>
      <p:cxnSp>
        <p:nvCxnSpPr>
          <p:cNvPr id="24" name="カギ線コネクタ 23"/>
          <p:cNvCxnSpPr>
            <a:stCxn id="61" idx="3"/>
            <a:endCxn id="14" idx="3"/>
          </p:cNvCxnSpPr>
          <p:nvPr/>
        </p:nvCxnSpPr>
        <p:spPr>
          <a:xfrm flipH="1" flipV="1">
            <a:off x="7597832" y="2110823"/>
            <a:ext cx="482137" cy="3092292"/>
          </a:xfrm>
          <a:prstGeom prst="bentConnector3">
            <a:avLst>
              <a:gd name="adj1" fmla="val -64655"/>
            </a:avLst>
          </a:prstGeom>
          <a:ln w="38100">
            <a:tailEnd type="triangle"/>
          </a:ln>
        </p:spPr>
        <p:style>
          <a:lnRef idx="1">
            <a:schemeClr val="dk1"/>
          </a:lnRef>
          <a:fillRef idx="0">
            <a:schemeClr val="dk1"/>
          </a:fillRef>
          <a:effectRef idx="0">
            <a:schemeClr val="dk1"/>
          </a:effectRef>
          <a:fontRef idx="minor">
            <a:schemeClr val="tx1"/>
          </a:fontRef>
        </p:style>
      </p:cxnSp>
      <p:sp>
        <p:nvSpPr>
          <p:cNvPr id="22" name="テキスト ボックス 21"/>
          <p:cNvSpPr txBox="1"/>
          <p:nvPr/>
        </p:nvSpPr>
        <p:spPr>
          <a:xfrm>
            <a:off x="7988524" y="1993145"/>
            <a:ext cx="665023"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見る</a:t>
            </a:r>
            <a:endParaRPr kumimoji="1" lang="ja-JP" altLang="en-US" sz="1400" dirty="0"/>
          </a:p>
        </p:txBody>
      </p:sp>
      <p:sp>
        <p:nvSpPr>
          <p:cNvPr id="71" name="テキスト ボックス 70"/>
          <p:cNvSpPr txBox="1"/>
          <p:nvPr/>
        </p:nvSpPr>
        <p:spPr>
          <a:xfrm>
            <a:off x="7608912" y="2809539"/>
            <a:ext cx="93796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スキップ</a:t>
            </a:r>
            <a:endParaRPr kumimoji="1" lang="ja-JP" altLang="en-US" sz="1400" dirty="0"/>
          </a:p>
        </p:txBody>
      </p:sp>
      <p:sp>
        <p:nvSpPr>
          <p:cNvPr id="74" name="テキスト ボックス 73"/>
          <p:cNvSpPr txBox="1"/>
          <p:nvPr/>
        </p:nvSpPr>
        <p:spPr>
          <a:xfrm>
            <a:off x="8473433" y="4599993"/>
            <a:ext cx="936574"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kumimoji="1" lang="ja-JP" altLang="en-US" sz="1400" dirty="0" smtClean="0"/>
              <a:t>リトライ</a:t>
            </a:r>
            <a:endParaRPr kumimoji="1" lang="ja-JP" altLang="en-US" sz="1400" dirty="0"/>
          </a:p>
        </p:txBody>
      </p:sp>
      <p:sp>
        <p:nvSpPr>
          <p:cNvPr id="70" name="左矢印 69"/>
          <p:cNvSpPr/>
          <p:nvPr/>
        </p:nvSpPr>
        <p:spPr>
          <a:xfrm rot="10800000">
            <a:off x="8079969" y="2330427"/>
            <a:ext cx="482134" cy="38238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1206810" y="3842984"/>
            <a:ext cx="2766269"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kumimoji="1" lang="ja-JP" altLang="en-US" dirty="0"/>
              <a:t>簡単</a:t>
            </a:r>
            <a:r>
              <a:rPr kumimoji="1" lang="ja-JP" altLang="en-US" dirty="0" smtClean="0"/>
              <a:t>な処理の流れですが</a:t>
            </a:r>
            <a:endParaRPr kumimoji="1" lang="en-US" altLang="ja-JP" dirty="0" smtClean="0"/>
          </a:p>
          <a:p>
            <a:r>
              <a:rPr kumimoji="1" lang="ja-JP" altLang="en-US" dirty="0" smtClean="0"/>
              <a:t>よりたくさんの人に遊んでほしいため。</a:t>
            </a:r>
            <a:endParaRPr kumimoji="1" lang="ja-JP" altLang="en-US" dirty="0"/>
          </a:p>
        </p:txBody>
      </p:sp>
    </p:spTree>
    <p:extLst>
      <p:ext uri="{BB962C8B-B14F-4D97-AF65-F5344CB8AC3E}">
        <p14:creationId xmlns:p14="http://schemas.microsoft.com/office/powerpoint/2010/main" val="2790914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9393096" y="3225559"/>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体力ゲージ</a:t>
            </a:r>
            <a:endParaRPr kumimoji="1" lang="ja-JP" altLang="en-US" dirty="0"/>
          </a:p>
        </p:txBody>
      </p:sp>
      <p:sp>
        <p:nvSpPr>
          <p:cNvPr id="11" name="テキスト ボックス 10"/>
          <p:cNvSpPr txBox="1"/>
          <p:nvPr/>
        </p:nvSpPr>
        <p:spPr>
          <a:xfrm>
            <a:off x="9393095" y="439974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タイム</a:t>
            </a:r>
            <a:endParaRPr kumimoji="1" lang="ja-JP" altLang="en-US" dirty="0"/>
          </a:p>
        </p:txBody>
      </p:sp>
      <p:sp>
        <p:nvSpPr>
          <p:cNvPr id="3" name="テキスト ボックス 2"/>
          <p:cNvSpPr txBox="1"/>
          <p:nvPr/>
        </p:nvSpPr>
        <p:spPr>
          <a:xfrm>
            <a:off x="8895660" y="3735708"/>
            <a:ext cx="3116000" cy="523220"/>
          </a:xfrm>
          <a:prstGeom prst="rect">
            <a:avLst/>
          </a:prstGeom>
          <a:noFill/>
        </p:spPr>
        <p:txBody>
          <a:bodyPr wrap="square" rtlCol="0">
            <a:spAutoFit/>
          </a:bodyPr>
          <a:lstStyle/>
          <a:p>
            <a:r>
              <a:rPr kumimoji="1" lang="ja-JP" altLang="en-US" sz="1400" dirty="0" smtClean="0"/>
              <a:t>プレイヤーの体力を表示します。</a:t>
            </a:r>
            <a:endParaRPr kumimoji="1" lang="en-US" altLang="ja-JP" sz="1400" dirty="0" smtClean="0"/>
          </a:p>
          <a:p>
            <a:r>
              <a:rPr kumimoji="1" lang="ja-JP" altLang="en-US" sz="1400" dirty="0" smtClean="0"/>
              <a:t>ゲージが</a:t>
            </a:r>
            <a:r>
              <a:rPr kumimoji="1" lang="ja-JP" altLang="en-US" sz="1400" dirty="0" smtClean="0">
                <a:solidFill>
                  <a:srgbClr val="FFC000"/>
                </a:solidFill>
              </a:rPr>
              <a:t>無くなるとゲームオーバー</a:t>
            </a:r>
            <a:endParaRPr kumimoji="1" lang="en-US" altLang="ja-JP" sz="1400" dirty="0" smtClean="0"/>
          </a:p>
        </p:txBody>
      </p:sp>
      <p:sp>
        <p:nvSpPr>
          <p:cNvPr id="9" name="テキスト ボックス 8"/>
          <p:cNvSpPr txBox="1"/>
          <p:nvPr/>
        </p:nvSpPr>
        <p:spPr>
          <a:xfrm>
            <a:off x="9276774" y="4923009"/>
            <a:ext cx="2485736" cy="523220"/>
          </a:xfrm>
          <a:prstGeom prst="rect">
            <a:avLst/>
          </a:prstGeom>
          <a:noFill/>
        </p:spPr>
        <p:txBody>
          <a:bodyPr wrap="square" rtlCol="0">
            <a:spAutoFit/>
          </a:bodyPr>
          <a:lstStyle/>
          <a:p>
            <a:r>
              <a:rPr kumimoji="1" lang="ja-JP" altLang="en-US" sz="1400" dirty="0" smtClean="0"/>
              <a:t>残り時間の表示。</a:t>
            </a:r>
            <a:endParaRPr kumimoji="1" lang="en-US" altLang="ja-JP" sz="1400" dirty="0" smtClean="0"/>
          </a:p>
          <a:p>
            <a:r>
              <a:rPr kumimoji="1" lang="en-US" altLang="ja-JP" sz="1400" dirty="0" smtClean="0"/>
              <a:t>(</a:t>
            </a:r>
            <a:r>
              <a:rPr kumimoji="1" lang="ja-JP" altLang="en-US" sz="1400" dirty="0" smtClean="0"/>
              <a:t>いまのところはそれぐらい</a:t>
            </a:r>
            <a:r>
              <a:rPr kumimoji="1" lang="en-US" altLang="ja-JP" sz="1400" dirty="0" smtClean="0"/>
              <a:t>)</a:t>
            </a:r>
          </a:p>
        </p:txBody>
      </p:sp>
      <p:sp>
        <p:nvSpPr>
          <p:cNvPr id="12" name="テキスト ボックス 11"/>
          <p:cNvSpPr txBox="1"/>
          <p:nvPr/>
        </p:nvSpPr>
        <p:spPr>
          <a:xfrm>
            <a:off x="9337850" y="2179075"/>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ja-JP" altLang="en-US" dirty="0" smtClean="0"/>
              <a:t>スコア</a:t>
            </a:r>
            <a:endParaRPr kumimoji="1" lang="ja-JP" altLang="en-US" dirty="0"/>
          </a:p>
        </p:txBody>
      </p:sp>
      <p:sp>
        <p:nvSpPr>
          <p:cNvPr id="13" name="テキスト ボックス 12"/>
          <p:cNvSpPr txBox="1"/>
          <p:nvPr/>
        </p:nvSpPr>
        <p:spPr>
          <a:xfrm>
            <a:off x="9337850" y="2625373"/>
            <a:ext cx="2231621" cy="523220"/>
          </a:xfrm>
          <a:prstGeom prst="rect">
            <a:avLst/>
          </a:prstGeom>
          <a:noFill/>
        </p:spPr>
        <p:txBody>
          <a:bodyPr wrap="square" rtlCol="0">
            <a:spAutoFit/>
          </a:bodyPr>
          <a:lstStyle/>
          <a:p>
            <a:r>
              <a:rPr kumimoji="1" lang="ja-JP" altLang="en-US" sz="1400" dirty="0"/>
              <a:t>現在</a:t>
            </a:r>
            <a:r>
              <a:rPr kumimoji="1" lang="ja-JP" altLang="en-US" sz="1400" dirty="0" smtClean="0"/>
              <a:t>のスコア表示</a:t>
            </a:r>
            <a:endParaRPr kumimoji="1" lang="en-US" altLang="ja-JP" sz="1400" dirty="0" smtClean="0"/>
          </a:p>
          <a:p>
            <a:r>
              <a:rPr kumimoji="1" lang="ja-JP" altLang="en-US" sz="1400" dirty="0"/>
              <a:t>最後</a:t>
            </a:r>
            <a:r>
              <a:rPr kumimoji="1" lang="ja-JP" altLang="en-US" sz="1400" dirty="0" smtClean="0"/>
              <a:t>にランキングに更新</a:t>
            </a:r>
            <a:endParaRPr kumimoji="1" lang="en-US" altLang="ja-JP" sz="1400" dirty="0" smtClean="0"/>
          </a:p>
        </p:txBody>
      </p:sp>
      <p:sp>
        <p:nvSpPr>
          <p:cNvPr id="17" name="正方形/長方形 16"/>
          <p:cNvSpPr/>
          <p:nvPr/>
        </p:nvSpPr>
        <p:spPr>
          <a:xfrm>
            <a:off x="1298656" y="196370"/>
            <a:ext cx="5476217"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タイトル 1"/>
          <p:cNvSpPr>
            <a:spLocks noGrp="1"/>
          </p:cNvSpPr>
          <p:nvPr>
            <p:ph type="title"/>
          </p:nvPr>
        </p:nvSpPr>
        <p:spPr>
          <a:xfrm>
            <a:off x="1555228" y="363458"/>
            <a:ext cx="5111580" cy="787091"/>
          </a:xfrm>
        </p:spPr>
        <p:txBody>
          <a:bodyPr>
            <a:normAutofit fontScale="90000"/>
          </a:bodyPr>
          <a:lstStyle/>
          <a:p>
            <a:r>
              <a:rPr kumimoji="1" lang="ja-JP" altLang="en-US" sz="4600" dirty="0" smtClean="0"/>
              <a:t>ゲーム画面イメージ</a:t>
            </a:r>
            <a:endParaRPr kumimoji="1" lang="ja-JP" altLang="en-US" sz="4600" dirty="0"/>
          </a:p>
        </p:txBody>
      </p:sp>
      <p:pic>
        <p:nvPicPr>
          <p:cNvPr id="19" name="図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5000" y="2179075"/>
            <a:ext cx="7950660" cy="4472247"/>
          </a:xfrm>
          <a:prstGeom prst="rect">
            <a:avLst/>
          </a:prstGeom>
        </p:spPr>
      </p:pic>
      <p:sp>
        <p:nvSpPr>
          <p:cNvPr id="20" name="テキスト ボックス 19"/>
          <p:cNvSpPr txBox="1"/>
          <p:nvPr/>
        </p:nvSpPr>
        <p:spPr>
          <a:xfrm>
            <a:off x="1446128" y="1455431"/>
            <a:ext cx="4613849" cy="646331"/>
          </a:xfrm>
          <a:prstGeom prst="rect">
            <a:avLst/>
          </a:prstGeom>
          <a:noFill/>
        </p:spPr>
        <p:txBody>
          <a:bodyPr wrap="square" rtlCol="0">
            <a:spAutoFit/>
          </a:bodyPr>
          <a:lstStyle/>
          <a:p>
            <a:r>
              <a:rPr kumimoji="1" lang="ja-JP" altLang="en-US" dirty="0" smtClean="0"/>
              <a:t>ゲーム画面は</a:t>
            </a:r>
            <a:r>
              <a:rPr kumimoji="1" lang="ja-JP" altLang="en-US" dirty="0" smtClean="0">
                <a:solidFill>
                  <a:srgbClr val="FF0000"/>
                </a:solidFill>
              </a:rPr>
              <a:t>画面全体見やすく</a:t>
            </a:r>
            <a:r>
              <a:rPr kumimoji="1" lang="ja-JP" altLang="en-US" dirty="0" smtClean="0"/>
              <a:t>初心者でもわかりやすいように</a:t>
            </a:r>
            <a:r>
              <a:rPr kumimoji="1" lang="ja-JP" altLang="en-US" dirty="0" smtClean="0">
                <a:solidFill>
                  <a:srgbClr val="00B0F0"/>
                </a:solidFill>
              </a:rPr>
              <a:t>シンプル</a:t>
            </a:r>
            <a:r>
              <a:rPr kumimoji="1" lang="ja-JP" altLang="en-US" dirty="0" smtClean="0"/>
              <a:t>に！</a:t>
            </a:r>
            <a:endParaRPr kumimoji="1" lang="ja-JP" altLang="en-US" dirty="0"/>
          </a:p>
        </p:txBody>
      </p:sp>
      <p:sp>
        <p:nvSpPr>
          <p:cNvPr id="21" name="テキスト ボックス 20"/>
          <p:cNvSpPr txBox="1"/>
          <p:nvPr/>
        </p:nvSpPr>
        <p:spPr>
          <a:xfrm>
            <a:off x="9393095" y="5600161"/>
            <a:ext cx="1914525"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kumimoji="1" lang="en-US" altLang="ja-JP" dirty="0" smtClean="0"/>
              <a:t>UI</a:t>
            </a:r>
            <a:endParaRPr kumimoji="1" lang="ja-JP" altLang="en-US" dirty="0"/>
          </a:p>
        </p:txBody>
      </p:sp>
      <p:sp>
        <p:nvSpPr>
          <p:cNvPr id="22" name="テキスト ボックス 21"/>
          <p:cNvSpPr txBox="1"/>
          <p:nvPr/>
        </p:nvSpPr>
        <p:spPr>
          <a:xfrm>
            <a:off x="9334715" y="6107255"/>
            <a:ext cx="2234756" cy="523220"/>
          </a:xfrm>
          <a:prstGeom prst="rect">
            <a:avLst/>
          </a:prstGeom>
          <a:noFill/>
        </p:spPr>
        <p:txBody>
          <a:bodyPr wrap="square" rtlCol="0">
            <a:spAutoFit/>
          </a:bodyPr>
          <a:lstStyle/>
          <a:p>
            <a:r>
              <a:rPr kumimoji="1" lang="ja-JP" altLang="en-US" sz="1400" dirty="0" smtClean="0"/>
              <a:t>なんのボタンを押したらなにが使える</a:t>
            </a:r>
            <a:r>
              <a:rPr kumimoji="1" lang="ja-JP" altLang="en-US" sz="1400" dirty="0"/>
              <a:t>か</a:t>
            </a:r>
            <a:endParaRPr kumimoji="1" lang="en-US" altLang="ja-JP" sz="1400" dirty="0" smtClean="0"/>
          </a:p>
        </p:txBody>
      </p:sp>
      <p:sp>
        <p:nvSpPr>
          <p:cNvPr id="23" name="楕円 22"/>
          <p:cNvSpPr/>
          <p:nvPr/>
        </p:nvSpPr>
        <p:spPr>
          <a:xfrm>
            <a:off x="7094524" y="4857148"/>
            <a:ext cx="2020664" cy="1934991"/>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ja-JP" altLang="en-US"/>
          </a:p>
        </p:txBody>
      </p:sp>
      <p:cxnSp>
        <p:nvCxnSpPr>
          <p:cNvPr id="25" name="直線矢印コネクタ 24"/>
          <p:cNvCxnSpPr>
            <a:stCxn id="21" idx="1"/>
            <a:endCxn id="23" idx="6"/>
          </p:cNvCxnSpPr>
          <p:nvPr/>
        </p:nvCxnSpPr>
        <p:spPr>
          <a:xfrm flipH="1">
            <a:off x="9115188" y="5784827"/>
            <a:ext cx="277907" cy="39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8638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053" y="1360737"/>
            <a:ext cx="5573071" cy="5422448"/>
          </a:xfrm>
          <a:prstGeom prst="rect">
            <a:avLst/>
          </a:prstGeom>
        </p:spPr>
      </p:pic>
      <p:sp>
        <p:nvSpPr>
          <p:cNvPr id="5" name="テキスト ボックス 4"/>
          <p:cNvSpPr txBox="1"/>
          <p:nvPr/>
        </p:nvSpPr>
        <p:spPr>
          <a:xfrm>
            <a:off x="6952794" y="2699128"/>
            <a:ext cx="3699163" cy="646331"/>
          </a:xfrm>
          <a:prstGeom prst="rect">
            <a:avLst/>
          </a:prstGeom>
          <a:noFill/>
        </p:spPr>
        <p:txBody>
          <a:bodyPr wrap="square" rtlCol="0">
            <a:spAutoFit/>
          </a:bodyPr>
          <a:lstStyle/>
          <a:p>
            <a:r>
              <a:rPr kumimoji="1" lang="ja-JP" altLang="en-US" dirty="0" smtClean="0"/>
              <a:t>単純なマップ構造だが、みんなに簡単に遊んでもらえるよう設計</a:t>
            </a:r>
            <a:endParaRPr kumimoji="1" lang="ja-JP" altLang="en-US" dirty="0"/>
          </a:p>
        </p:txBody>
      </p:sp>
      <p:sp>
        <p:nvSpPr>
          <p:cNvPr id="7" name="テキスト ボックス 6"/>
          <p:cNvSpPr txBox="1"/>
          <p:nvPr/>
        </p:nvSpPr>
        <p:spPr>
          <a:xfrm>
            <a:off x="7227114" y="6301049"/>
            <a:ext cx="2635135" cy="369332"/>
          </a:xfrm>
          <a:prstGeom prst="rect">
            <a:avLst/>
          </a:prstGeom>
          <a:noFill/>
        </p:spPr>
        <p:txBody>
          <a:bodyPr wrap="square" rtlCol="0">
            <a:spAutoFit/>
          </a:bodyPr>
          <a:lstStyle/>
          <a:p>
            <a:r>
              <a:rPr kumimoji="1" lang="ja-JP" altLang="en-US" dirty="0" smtClean="0"/>
              <a:t>予想</a:t>
            </a:r>
            <a:r>
              <a:rPr kumimoji="1" lang="ja-JP" altLang="en-US" dirty="0"/>
              <a:t>プレイ時間</a:t>
            </a:r>
            <a:r>
              <a:rPr kumimoji="1" lang="ja-JP" altLang="en-US" dirty="0" smtClean="0"/>
              <a:t>は</a:t>
            </a:r>
            <a:r>
              <a:rPr kumimoji="1" lang="ja-JP" altLang="en-US" dirty="0" smtClean="0"/>
              <a:t>４</a:t>
            </a:r>
            <a:r>
              <a:rPr kumimoji="1" lang="ja-JP" altLang="en-US" dirty="0" smtClean="0"/>
              <a:t>分</a:t>
            </a:r>
            <a:endParaRPr kumimoji="1" lang="ja-JP" altLang="en-US" dirty="0"/>
          </a:p>
        </p:txBody>
      </p:sp>
      <p:sp>
        <p:nvSpPr>
          <p:cNvPr id="8" name="正方形/長方形 7"/>
          <p:cNvSpPr/>
          <p:nvPr/>
        </p:nvSpPr>
        <p:spPr>
          <a:xfrm>
            <a:off x="1298656" y="196370"/>
            <a:ext cx="3605853" cy="949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p:nvPr>
        </p:nvSpPr>
        <p:spPr>
          <a:xfrm>
            <a:off x="1426941" y="385008"/>
            <a:ext cx="3349282" cy="868135"/>
          </a:xfrm>
        </p:spPr>
        <p:txBody>
          <a:bodyPr>
            <a:normAutofit/>
          </a:bodyPr>
          <a:lstStyle/>
          <a:p>
            <a:pPr algn="ctr"/>
            <a:r>
              <a:rPr kumimoji="1" lang="ja-JP" altLang="en-US" sz="4600" dirty="0" smtClean="0"/>
              <a:t>マップ詳細</a:t>
            </a:r>
            <a:endParaRPr kumimoji="1" lang="ja-JP" altLang="en-US" sz="4600" dirty="0"/>
          </a:p>
        </p:txBody>
      </p:sp>
    </p:spTree>
    <p:extLst>
      <p:ext uri="{BB962C8B-B14F-4D97-AF65-F5344CB8AC3E}">
        <p14:creationId xmlns:p14="http://schemas.microsoft.com/office/powerpoint/2010/main" val="1303663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
  <TotalTime>1346</TotalTime>
  <Words>718</Words>
  <Application>Microsoft Office PowerPoint</Application>
  <PresentationFormat>ワイド画面</PresentationFormat>
  <Paragraphs>126</Paragraphs>
  <Slides>14</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14</vt:i4>
      </vt:variant>
    </vt:vector>
  </HeadingPairs>
  <TitlesOfParts>
    <vt:vector size="25" baseType="lpstr">
      <vt:lpstr>ＭＳ Ｐゴシック</vt:lpstr>
      <vt:lpstr>メイリオ</vt:lpstr>
      <vt:lpstr>Arial</vt:lpstr>
      <vt:lpstr>Calibri</vt:lpstr>
      <vt:lpstr>Calibri Light</vt:lpstr>
      <vt:lpstr>Gill Sans MT</vt:lpstr>
      <vt:lpstr>Impact</vt:lpstr>
      <vt:lpstr>Wingdings 2</vt:lpstr>
      <vt:lpstr>Wingdings 3</vt:lpstr>
      <vt:lpstr>HDOfficeLightV0</vt:lpstr>
      <vt:lpstr>Badge</vt:lpstr>
      <vt:lpstr>企画書</vt:lpstr>
      <vt:lpstr>PowerPoint プレゼンテーション</vt:lpstr>
      <vt:lpstr>基本情報</vt:lpstr>
      <vt:lpstr>コンセプト</vt:lpstr>
      <vt:lpstr>世界観とゲームの目的</vt:lpstr>
      <vt:lpstr>キャラクター紹介</vt:lpstr>
      <vt:lpstr>ゲームの基本的な流れ</vt:lpstr>
      <vt:lpstr>ゲーム画面イメージ</vt:lpstr>
      <vt:lpstr>マップ詳細</vt:lpstr>
      <vt:lpstr>ゲームシステム１</vt:lpstr>
      <vt:lpstr>ゲームシステム２</vt:lpstr>
      <vt:lpstr>ゲームシステム３</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コンセプト</dc:title>
  <dc:creator>student</dc:creator>
  <cp:lastModifiedBy>student</cp:lastModifiedBy>
  <cp:revision>198</cp:revision>
  <dcterms:created xsi:type="dcterms:W3CDTF">2019-11-18T00:19:38Z</dcterms:created>
  <dcterms:modified xsi:type="dcterms:W3CDTF">2020-10-26T05:40:26Z</dcterms:modified>
</cp:coreProperties>
</file>